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76" r:id="rId4"/>
    <p:sldId id="257" r:id="rId5"/>
    <p:sldId id="278" r:id="rId6"/>
    <p:sldId id="258" r:id="rId7"/>
    <p:sldId id="272" r:id="rId8"/>
    <p:sldId id="263" r:id="rId9"/>
    <p:sldId id="259" r:id="rId10"/>
    <p:sldId id="266" r:id="rId11"/>
    <p:sldId id="267" r:id="rId12"/>
    <p:sldId id="260" r:id="rId13"/>
    <p:sldId id="261" r:id="rId14"/>
    <p:sldId id="285" r:id="rId15"/>
    <p:sldId id="286" r:id="rId16"/>
    <p:sldId id="264" r:id="rId17"/>
    <p:sldId id="268" r:id="rId18"/>
    <p:sldId id="288" r:id="rId19"/>
    <p:sldId id="265" r:id="rId20"/>
    <p:sldId id="287" r:id="rId21"/>
    <p:sldId id="289" r:id="rId22"/>
    <p:sldId id="279" r:id="rId23"/>
    <p:sldId id="280" r:id="rId24"/>
    <p:sldId id="281" r:id="rId25"/>
    <p:sldId id="282" r:id="rId26"/>
    <p:sldId id="283" r:id="rId27"/>
    <p:sldId id="284" r:id="rId28"/>
    <p:sldId id="2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86364" autoAdjust="0"/>
  </p:normalViewPr>
  <p:slideViewPr>
    <p:cSldViewPr>
      <p:cViewPr>
        <p:scale>
          <a:sx n="100" d="100"/>
          <a:sy n="100" d="100"/>
        </p:scale>
        <p:origin x="-29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K:\JEDEC%202018\Frequency%20Vs%20Amplitud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JEDEC%202018\Frequency%20Vs%20Amplitud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K:\JEDEC%202018\Frequency%20Vs%20Amplitu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Frequency vs Peak </a:t>
            </a:r>
            <a:r>
              <a:rPr lang="en-US" dirty="0" smtClean="0"/>
              <a:t>Velocity </a:t>
            </a:r>
            <a:r>
              <a:rPr lang="en-US" dirty="0"/>
              <a:t>at 20</a:t>
            </a:r>
            <a:r>
              <a:rPr lang="en-US" baseline="0" dirty="0"/>
              <a:t> Gs</a:t>
            </a:r>
          </a:p>
        </c:rich>
      </c:tx>
      <c:layout/>
    </c:title>
    <c:plotArea>
      <c:layout/>
      <c:scatterChart>
        <c:scatterStyle val="smoothMarker"/>
        <c:ser>
          <c:idx val="0"/>
          <c:order val="0"/>
          <c:marker>
            <c:symbol val="none"/>
          </c:marker>
          <c:xVal>
            <c:numRef>
              <c:f>Sheet1!$B$9:$B$119</c:f>
              <c:numCache>
                <c:formatCode>General</c:formatCode>
                <c:ptCount val="111"/>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pt idx="66">
                  <c:v>106</c:v>
                </c:pt>
                <c:pt idx="67">
                  <c:v>107</c:v>
                </c:pt>
                <c:pt idx="68">
                  <c:v>108</c:v>
                </c:pt>
                <c:pt idx="69">
                  <c:v>109</c:v>
                </c:pt>
                <c:pt idx="70">
                  <c:v>110</c:v>
                </c:pt>
                <c:pt idx="71">
                  <c:v>111</c:v>
                </c:pt>
                <c:pt idx="72">
                  <c:v>112</c:v>
                </c:pt>
                <c:pt idx="73">
                  <c:v>113</c:v>
                </c:pt>
                <c:pt idx="74">
                  <c:v>114</c:v>
                </c:pt>
                <c:pt idx="75">
                  <c:v>115</c:v>
                </c:pt>
                <c:pt idx="76">
                  <c:v>116</c:v>
                </c:pt>
                <c:pt idx="77">
                  <c:v>117</c:v>
                </c:pt>
                <c:pt idx="78">
                  <c:v>118</c:v>
                </c:pt>
                <c:pt idx="79">
                  <c:v>119</c:v>
                </c:pt>
                <c:pt idx="80">
                  <c:v>120</c:v>
                </c:pt>
                <c:pt idx="81">
                  <c:v>121</c:v>
                </c:pt>
                <c:pt idx="82">
                  <c:v>122</c:v>
                </c:pt>
                <c:pt idx="83">
                  <c:v>123</c:v>
                </c:pt>
                <c:pt idx="84">
                  <c:v>124</c:v>
                </c:pt>
                <c:pt idx="85">
                  <c:v>125</c:v>
                </c:pt>
                <c:pt idx="86">
                  <c:v>126</c:v>
                </c:pt>
                <c:pt idx="87">
                  <c:v>127</c:v>
                </c:pt>
                <c:pt idx="88">
                  <c:v>128</c:v>
                </c:pt>
                <c:pt idx="89">
                  <c:v>129</c:v>
                </c:pt>
                <c:pt idx="90">
                  <c:v>130</c:v>
                </c:pt>
                <c:pt idx="91">
                  <c:v>131</c:v>
                </c:pt>
                <c:pt idx="92">
                  <c:v>132</c:v>
                </c:pt>
                <c:pt idx="93">
                  <c:v>133</c:v>
                </c:pt>
                <c:pt idx="94">
                  <c:v>134</c:v>
                </c:pt>
                <c:pt idx="95">
                  <c:v>135</c:v>
                </c:pt>
                <c:pt idx="96">
                  <c:v>136</c:v>
                </c:pt>
                <c:pt idx="97">
                  <c:v>137</c:v>
                </c:pt>
                <c:pt idx="98">
                  <c:v>138</c:v>
                </c:pt>
                <c:pt idx="99">
                  <c:v>139</c:v>
                </c:pt>
                <c:pt idx="100">
                  <c:v>140</c:v>
                </c:pt>
                <c:pt idx="101">
                  <c:v>141</c:v>
                </c:pt>
                <c:pt idx="102">
                  <c:v>142</c:v>
                </c:pt>
                <c:pt idx="103">
                  <c:v>143</c:v>
                </c:pt>
                <c:pt idx="104">
                  <c:v>144</c:v>
                </c:pt>
                <c:pt idx="105">
                  <c:v>145</c:v>
                </c:pt>
                <c:pt idx="106">
                  <c:v>146</c:v>
                </c:pt>
                <c:pt idx="107">
                  <c:v>147</c:v>
                </c:pt>
                <c:pt idx="108">
                  <c:v>148</c:v>
                </c:pt>
                <c:pt idx="109">
                  <c:v>149</c:v>
                </c:pt>
                <c:pt idx="110">
                  <c:v>150</c:v>
                </c:pt>
              </c:numCache>
            </c:numRef>
          </c:xVal>
          <c:yVal>
            <c:numRef>
              <c:f>Sheet1!$D$9:$D$119</c:f>
              <c:numCache>
                <c:formatCode>0.00</c:formatCode>
                <c:ptCount val="111"/>
                <c:pt idx="0">
                  <c:v>30.7</c:v>
                </c:pt>
                <c:pt idx="1">
                  <c:v>29.951219512195113</c:v>
                </c:pt>
                <c:pt idx="2">
                  <c:v>29.23809523809523</c:v>
                </c:pt>
                <c:pt idx="3">
                  <c:v>28.558139534883704</c:v>
                </c:pt>
                <c:pt idx="4">
                  <c:v>27.909090909090907</c:v>
                </c:pt>
                <c:pt idx="5">
                  <c:v>27.288888888888888</c:v>
                </c:pt>
                <c:pt idx="6">
                  <c:v>26.695652173913036</c:v>
                </c:pt>
                <c:pt idx="7">
                  <c:v>26.127659574468083</c:v>
                </c:pt>
                <c:pt idx="8">
                  <c:v>25.583333333333311</c:v>
                </c:pt>
                <c:pt idx="9">
                  <c:v>25.061224489795919</c:v>
                </c:pt>
                <c:pt idx="10">
                  <c:v>24.560000000000002</c:v>
                </c:pt>
                <c:pt idx="11">
                  <c:v>24.078431372549012</c:v>
                </c:pt>
                <c:pt idx="12">
                  <c:v>23.615384615384624</c:v>
                </c:pt>
                <c:pt idx="13">
                  <c:v>23.169811320754729</c:v>
                </c:pt>
                <c:pt idx="14">
                  <c:v>22.740740740740726</c:v>
                </c:pt>
                <c:pt idx="15">
                  <c:v>22.327272727272735</c:v>
                </c:pt>
                <c:pt idx="16">
                  <c:v>21.928571428571427</c:v>
                </c:pt>
                <c:pt idx="17">
                  <c:v>21.543859649122798</c:v>
                </c:pt>
                <c:pt idx="18">
                  <c:v>21.172413793103441</c:v>
                </c:pt>
                <c:pt idx="19">
                  <c:v>20.813559322033896</c:v>
                </c:pt>
                <c:pt idx="20">
                  <c:v>20.466666666666658</c:v>
                </c:pt>
                <c:pt idx="21">
                  <c:v>20.131147540983598</c:v>
                </c:pt>
                <c:pt idx="22">
                  <c:v>19.806451612903224</c:v>
                </c:pt>
                <c:pt idx="23">
                  <c:v>19.492063492063487</c:v>
                </c:pt>
                <c:pt idx="24">
                  <c:v>19.1875</c:v>
                </c:pt>
                <c:pt idx="25">
                  <c:v>18.892307692307689</c:v>
                </c:pt>
                <c:pt idx="26">
                  <c:v>18.606060606060613</c:v>
                </c:pt>
                <c:pt idx="27">
                  <c:v>18.328358208955223</c:v>
                </c:pt>
                <c:pt idx="28">
                  <c:v>18.058823529411764</c:v>
                </c:pt>
                <c:pt idx="29">
                  <c:v>17.797101449275363</c:v>
                </c:pt>
                <c:pt idx="30">
                  <c:v>17.542857142857141</c:v>
                </c:pt>
                <c:pt idx="31">
                  <c:v>17.295774647887317</c:v>
                </c:pt>
                <c:pt idx="32">
                  <c:v>17.055555555555557</c:v>
                </c:pt>
                <c:pt idx="33">
                  <c:v>16.821917808219183</c:v>
                </c:pt>
                <c:pt idx="34">
                  <c:v>16.594594594594597</c:v>
                </c:pt>
                <c:pt idx="35">
                  <c:v>16.373333333333314</c:v>
                </c:pt>
                <c:pt idx="36">
                  <c:v>16.157894736842117</c:v>
                </c:pt>
                <c:pt idx="37">
                  <c:v>15.948051948051942</c:v>
                </c:pt>
                <c:pt idx="38">
                  <c:v>15.743589743589745</c:v>
                </c:pt>
                <c:pt idx="39">
                  <c:v>15.544303797468352</c:v>
                </c:pt>
                <c:pt idx="40">
                  <c:v>15.350000000000003</c:v>
                </c:pt>
                <c:pt idx="41">
                  <c:v>15.160493827160495</c:v>
                </c:pt>
                <c:pt idx="42">
                  <c:v>14.975609756097564</c:v>
                </c:pt>
                <c:pt idx="43">
                  <c:v>14.795180722891562</c:v>
                </c:pt>
                <c:pt idx="44">
                  <c:v>14.619047619047624</c:v>
                </c:pt>
                <c:pt idx="45">
                  <c:v>14.447058823529412</c:v>
                </c:pt>
                <c:pt idx="46">
                  <c:v>14.279069767441856</c:v>
                </c:pt>
                <c:pt idx="47">
                  <c:v>14.114942528735632</c:v>
                </c:pt>
                <c:pt idx="48">
                  <c:v>13.954545454545457</c:v>
                </c:pt>
                <c:pt idx="49">
                  <c:v>13.797752808988767</c:v>
                </c:pt>
                <c:pt idx="50">
                  <c:v>13.644444444444444</c:v>
                </c:pt>
                <c:pt idx="51">
                  <c:v>13.494505494505496</c:v>
                </c:pt>
                <c:pt idx="52">
                  <c:v>13.347826086956518</c:v>
                </c:pt>
                <c:pt idx="53">
                  <c:v>13.204301075268818</c:v>
                </c:pt>
                <c:pt idx="54">
                  <c:v>13.063829787234042</c:v>
                </c:pt>
                <c:pt idx="55">
                  <c:v>12.92631578947368</c:v>
                </c:pt>
                <c:pt idx="56">
                  <c:v>12.791666666666666</c:v>
                </c:pt>
                <c:pt idx="57">
                  <c:v>12.659793814432994</c:v>
                </c:pt>
                <c:pt idx="58">
                  <c:v>12.530612244897959</c:v>
                </c:pt>
                <c:pt idx="59">
                  <c:v>12.404040404040403</c:v>
                </c:pt>
                <c:pt idx="60">
                  <c:v>12.280000000000001</c:v>
                </c:pt>
                <c:pt idx="61">
                  <c:v>12.158415841584159</c:v>
                </c:pt>
                <c:pt idx="62">
                  <c:v>12.039215686274506</c:v>
                </c:pt>
                <c:pt idx="63">
                  <c:v>11.922330097087382</c:v>
                </c:pt>
                <c:pt idx="64">
                  <c:v>11.807692307692312</c:v>
                </c:pt>
                <c:pt idx="65">
                  <c:v>11.695238095238096</c:v>
                </c:pt>
                <c:pt idx="66">
                  <c:v>11.584905660377355</c:v>
                </c:pt>
                <c:pt idx="67">
                  <c:v>11.4766355140187</c:v>
                </c:pt>
                <c:pt idx="68">
                  <c:v>11.370370370370368</c:v>
                </c:pt>
                <c:pt idx="69">
                  <c:v>11.266055045871557</c:v>
                </c:pt>
                <c:pt idx="70">
                  <c:v>11.163636363636368</c:v>
                </c:pt>
                <c:pt idx="71">
                  <c:v>11.063063063063062</c:v>
                </c:pt>
                <c:pt idx="72">
                  <c:v>10.964285714285717</c:v>
                </c:pt>
                <c:pt idx="73">
                  <c:v>10.867256637168149</c:v>
                </c:pt>
                <c:pt idx="74">
                  <c:v>10.771929824561401</c:v>
                </c:pt>
                <c:pt idx="75">
                  <c:v>10.678260869565216</c:v>
                </c:pt>
                <c:pt idx="76">
                  <c:v>10.586206896551724</c:v>
                </c:pt>
                <c:pt idx="77">
                  <c:v>10.495726495726501</c:v>
                </c:pt>
                <c:pt idx="78">
                  <c:v>10.40677966101695</c:v>
                </c:pt>
                <c:pt idx="79">
                  <c:v>10.319327731092438</c:v>
                </c:pt>
                <c:pt idx="80">
                  <c:v>10.233333333333333</c:v>
                </c:pt>
                <c:pt idx="81">
                  <c:v>10.14876033057851</c:v>
                </c:pt>
                <c:pt idx="82">
                  <c:v>10.065573770491801</c:v>
                </c:pt>
                <c:pt idx="83">
                  <c:v>9.9837398373983763</c:v>
                </c:pt>
                <c:pt idx="84">
                  <c:v>9.9032258064516121</c:v>
                </c:pt>
                <c:pt idx="85">
                  <c:v>9.8240000000000016</c:v>
                </c:pt>
                <c:pt idx="86">
                  <c:v>9.7460317460317416</c:v>
                </c:pt>
                <c:pt idx="87">
                  <c:v>9.669291338582676</c:v>
                </c:pt>
                <c:pt idx="88">
                  <c:v>9.59375</c:v>
                </c:pt>
                <c:pt idx="89">
                  <c:v>9.5193798449612395</c:v>
                </c:pt>
                <c:pt idx="90">
                  <c:v>9.4461538461538428</c:v>
                </c:pt>
                <c:pt idx="91">
                  <c:v>9.3740458015267212</c:v>
                </c:pt>
                <c:pt idx="92">
                  <c:v>9.3030303030303028</c:v>
                </c:pt>
                <c:pt idx="93">
                  <c:v>9.2330827067669166</c:v>
                </c:pt>
                <c:pt idx="94">
                  <c:v>9.1641791044776113</c:v>
                </c:pt>
                <c:pt idx="95">
                  <c:v>9.0962962962962983</c:v>
                </c:pt>
                <c:pt idx="96">
                  <c:v>9.0294117647058787</c:v>
                </c:pt>
                <c:pt idx="97">
                  <c:v>8.9635036496350367</c:v>
                </c:pt>
                <c:pt idx="98">
                  <c:v>8.8985507246376816</c:v>
                </c:pt>
                <c:pt idx="99">
                  <c:v>8.8345323741007231</c:v>
                </c:pt>
                <c:pt idx="100">
                  <c:v>8.7714285714285687</c:v>
                </c:pt>
                <c:pt idx="101">
                  <c:v>8.7092198581560307</c:v>
                </c:pt>
                <c:pt idx="102">
                  <c:v>8.647887323943662</c:v>
                </c:pt>
                <c:pt idx="103">
                  <c:v>8.5874125874125884</c:v>
                </c:pt>
                <c:pt idx="104">
                  <c:v>8.5277777777777732</c:v>
                </c:pt>
                <c:pt idx="105">
                  <c:v>8.4689655172413794</c:v>
                </c:pt>
                <c:pt idx="106">
                  <c:v>8.410958904109588</c:v>
                </c:pt>
                <c:pt idx="107">
                  <c:v>8.3537414965986443</c:v>
                </c:pt>
                <c:pt idx="108">
                  <c:v>8.2972972972973</c:v>
                </c:pt>
                <c:pt idx="109">
                  <c:v>8.2416107382550319</c:v>
                </c:pt>
                <c:pt idx="110">
                  <c:v>8.1866666666666692</c:v>
                </c:pt>
              </c:numCache>
            </c:numRef>
          </c:yVal>
          <c:smooth val="1"/>
        </c:ser>
        <c:axId val="113986560"/>
        <c:axId val="114198784"/>
      </c:scatterChart>
      <c:valAx>
        <c:axId val="113986560"/>
        <c:scaling>
          <c:orientation val="minMax"/>
        </c:scaling>
        <c:axPos val="b"/>
        <c:title>
          <c:tx>
            <c:rich>
              <a:bodyPr/>
              <a:lstStyle/>
              <a:p>
                <a:pPr>
                  <a:defRPr/>
                </a:pPr>
                <a:r>
                  <a:rPr lang="en-US"/>
                  <a:t>Frequency [Hz]</a:t>
                </a:r>
              </a:p>
            </c:rich>
          </c:tx>
          <c:layout/>
        </c:title>
        <c:numFmt formatCode="General" sourceLinked="1"/>
        <c:tickLblPos val="nextTo"/>
        <c:crossAx val="114198784"/>
        <c:crosses val="autoZero"/>
        <c:crossBetween val="midCat"/>
      </c:valAx>
      <c:valAx>
        <c:axId val="114198784"/>
        <c:scaling>
          <c:orientation val="minMax"/>
        </c:scaling>
        <c:axPos val="l"/>
        <c:majorGridlines/>
        <c:title>
          <c:tx>
            <c:rich>
              <a:bodyPr rot="-5400000" vert="horz"/>
              <a:lstStyle/>
              <a:p>
                <a:pPr>
                  <a:defRPr/>
                </a:pPr>
                <a:r>
                  <a:rPr lang="en-US"/>
                  <a:t>Speed</a:t>
                </a:r>
                <a:r>
                  <a:rPr lang="en-US" baseline="0"/>
                  <a:t> [in/s]</a:t>
                </a:r>
                <a:endParaRPr lang="en-US"/>
              </a:p>
            </c:rich>
          </c:tx>
          <c:layout/>
        </c:title>
        <c:numFmt formatCode="0.00" sourceLinked="1"/>
        <c:tickLblPos val="nextTo"/>
        <c:crossAx val="113986560"/>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Frequency vs Failure Amplitude at 20 Gs</a:t>
            </a:r>
          </a:p>
        </c:rich>
      </c:tx>
      <c:layout/>
    </c:title>
    <c:plotArea>
      <c:layout/>
      <c:scatterChart>
        <c:scatterStyle val="smoothMarker"/>
        <c:ser>
          <c:idx val="1"/>
          <c:order val="0"/>
          <c:marker>
            <c:symbol val="none"/>
          </c:marker>
          <c:xVal>
            <c:numRef>
              <c:f>Sheet1!$B$9:$B$119</c:f>
              <c:numCache>
                <c:formatCode>General</c:formatCode>
                <c:ptCount val="111"/>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pt idx="66">
                  <c:v>106</c:v>
                </c:pt>
                <c:pt idx="67">
                  <c:v>107</c:v>
                </c:pt>
                <c:pt idx="68">
                  <c:v>108</c:v>
                </c:pt>
                <c:pt idx="69">
                  <c:v>109</c:v>
                </c:pt>
                <c:pt idx="70">
                  <c:v>110</c:v>
                </c:pt>
                <c:pt idx="71">
                  <c:v>111</c:v>
                </c:pt>
                <c:pt idx="72">
                  <c:v>112</c:v>
                </c:pt>
                <c:pt idx="73">
                  <c:v>113</c:v>
                </c:pt>
                <c:pt idx="74">
                  <c:v>114</c:v>
                </c:pt>
                <c:pt idx="75">
                  <c:v>115</c:v>
                </c:pt>
                <c:pt idx="76">
                  <c:v>116</c:v>
                </c:pt>
                <c:pt idx="77">
                  <c:v>117</c:v>
                </c:pt>
                <c:pt idx="78">
                  <c:v>118</c:v>
                </c:pt>
                <c:pt idx="79">
                  <c:v>119</c:v>
                </c:pt>
                <c:pt idx="80">
                  <c:v>120</c:v>
                </c:pt>
                <c:pt idx="81">
                  <c:v>121</c:v>
                </c:pt>
                <c:pt idx="82">
                  <c:v>122</c:v>
                </c:pt>
                <c:pt idx="83">
                  <c:v>123</c:v>
                </c:pt>
                <c:pt idx="84">
                  <c:v>124</c:v>
                </c:pt>
                <c:pt idx="85">
                  <c:v>125</c:v>
                </c:pt>
                <c:pt idx="86">
                  <c:v>126</c:v>
                </c:pt>
                <c:pt idx="87">
                  <c:v>127</c:v>
                </c:pt>
                <c:pt idx="88">
                  <c:v>128</c:v>
                </c:pt>
                <c:pt idx="89">
                  <c:v>129</c:v>
                </c:pt>
                <c:pt idx="90">
                  <c:v>130</c:v>
                </c:pt>
                <c:pt idx="91">
                  <c:v>131</c:v>
                </c:pt>
                <c:pt idx="92">
                  <c:v>132</c:v>
                </c:pt>
                <c:pt idx="93">
                  <c:v>133</c:v>
                </c:pt>
                <c:pt idx="94">
                  <c:v>134</c:v>
                </c:pt>
                <c:pt idx="95">
                  <c:v>135</c:v>
                </c:pt>
                <c:pt idx="96">
                  <c:v>136</c:v>
                </c:pt>
                <c:pt idx="97">
                  <c:v>137</c:v>
                </c:pt>
                <c:pt idx="98">
                  <c:v>138</c:v>
                </c:pt>
                <c:pt idx="99">
                  <c:v>139</c:v>
                </c:pt>
                <c:pt idx="100">
                  <c:v>140</c:v>
                </c:pt>
                <c:pt idx="101">
                  <c:v>141</c:v>
                </c:pt>
                <c:pt idx="102">
                  <c:v>142</c:v>
                </c:pt>
                <c:pt idx="103">
                  <c:v>143</c:v>
                </c:pt>
                <c:pt idx="104">
                  <c:v>144</c:v>
                </c:pt>
                <c:pt idx="105">
                  <c:v>145</c:v>
                </c:pt>
                <c:pt idx="106">
                  <c:v>146</c:v>
                </c:pt>
                <c:pt idx="107">
                  <c:v>147</c:v>
                </c:pt>
                <c:pt idx="108">
                  <c:v>148</c:v>
                </c:pt>
                <c:pt idx="109">
                  <c:v>149</c:v>
                </c:pt>
                <c:pt idx="110">
                  <c:v>150</c:v>
                </c:pt>
              </c:numCache>
            </c:numRef>
          </c:xVal>
          <c:yVal>
            <c:numRef>
              <c:f>Sheet1!$F$9:$F$119</c:f>
              <c:numCache>
                <c:formatCode>0.0</c:formatCode>
                <c:ptCount val="111"/>
                <c:pt idx="0">
                  <c:v>97.4</c:v>
                </c:pt>
                <c:pt idx="1">
                  <c:v>97.2</c:v>
                </c:pt>
                <c:pt idx="2">
                  <c:v>108.2</c:v>
                </c:pt>
                <c:pt idx="3">
                  <c:v>102.2</c:v>
                </c:pt>
                <c:pt idx="4">
                  <c:v>51.9</c:v>
                </c:pt>
                <c:pt idx="5">
                  <c:v>51.5</c:v>
                </c:pt>
                <c:pt idx="6">
                  <c:v>96.4</c:v>
                </c:pt>
                <c:pt idx="7">
                  <c:v>75.099999999999994</c:v>
                </c:pt>
                <c:pt idx="8">
                  <c:v>99.5</c:v>
                </c:pt>
                <c:pt idx="9">
                  <c:v>52.2</c:v>
                </c:pt>
                <c:pt idx="10">
                  <c:v>50.9</c:v>
                </c:pt>
                <c:pt idx="11">
                  <c:v>46.70000000000001</c:v>
                </c:pt>
                <c:pt idx="12">
                  <c:v>82.3</c:v>
                </c:pt>
                <c:pt idx="13">
                  <c:v>80.400000000000006</c:v>
                </c:pt>
                <c:pt idx="14">
                  <c:v>57.8</c:v>
                </c:pt>
                <c:pt idx="15">
                  <c:v>92.1</c:v>
                </c:pt>
                <c:pt idx="16">
                  <c:v>88.6</c:v>
                </c:pt>
                <c:pt idx="17">
                  <c:v>87.3</c:v>
                </c:pt>
                <c:pt idx="18">
                  <c:v>84.9</c:v>
                </c:pt>
                <c:pt idx="19">
                  <c:v>84.5</c:v>
                </c:pt>
                <c:pt idx="20">
                  <c:v>61.70000000000001</c:v>
                </c:pt>
                <c:pt idx="21">
                  <c:v>49.9</c:v>
                </c:pt>
                <c:pt idx="22">
                  <c:v>49.2</c:v>
                </c:pt>
                <c:pt idx="23">
                  <c:v>48.800000000000004</c:v>
                </c:pt>
                <c:pt idx="24">
                  <c:v>49.6</c:v>
                </c:pt>
                <c:pt idx="25">
                  <c:v>54.20000000000001</c:v>
                </c:pt>
                <c:pt idx="26">
                  <c:v>58.9</c:v>
                </c:pt>
                <c:pt idx="27">
                  <c:v>51.2</c:v>
                </c:pt>
                <c:pt idx="28">
                  <c:v>47.6</c:v>
                </c:pt>
                <c:pt idx="29">
                  <c:v>48.600000000000009</c:v>
                </c:pt>
                <c:pt idx="30">
                  <c:v>50.9</c:v>
                </c:pt>
                <c:pt idx="31">
                  <c:v>54.20000000000001</c:v>
                </c:pt>
                <c:pt idx="32">
                  <c:v>50</c:v>
                </c:pt>
                <c:pt idx="33">
                  <c:v>88.7</c:v>
                </c:pt>
                <c:pt idx="34">
                  <c:v>43.6</c:v>
                </c:pt>
                <c:pt idx="35">
                  <c:v>70</c:v>
                </c:pt>
                <c:pt idx="36">
                  <c:v>82.600000000000009</c:v>
                </c:pt>
                <c:pt idx="37">
                  <c:v>83.7</c:v>
                </c:pt>
                <c:pt idx="38">
                  <c:v>100.9</c:v>
                </c:pt>
                <c:pt idx="39">
                  <c:v>92</c:v>
                </c:pt>
                <c:pt idx="40">
                  <c:v>89.399999999999991</c:v>
                </c:pt>
                <c:pt idx="41">
                  <c:v>85</c:v>
                </c:pt>
                <c:pt idx="42">
                  <c:v>85.3</c:v>
                </c:pt>
                <c:pt idx="43">
                  <c:v>86.2</c:v>
                </c:pt>
                <c:pt idx="44">
                  <c:v>80.600000000000009</c:v>
                </c:pt>
                <c:pt idx="45">
                  <c:v>66.3</c:v>
                </c:pt>
                <c:pt idx="46">
                  <c:v>97.9</c:v>
                </c:pt>
                <c:pt idx="47">
                  <c:v>88.8</c:v>
                </c:pt>
                <c:pt idx="48">
                  <c:v>90.1</c:v>
                </c:pt>
                <c:pt idx="49">
                  <c:v>58.3</c:v>
                </c:pt>
                <c:pt idx="50">
                  <c:v>69</c:v>
                </c:pt>
                <c:pt idx="51">
                  <c:v>94.100000000000009</c:v>
                </c:pt>
                <c:pt idx="52">
                  <c:v>79.2</c:v>
                </c:pt>
                <c:pt idx="53">
                  <c:v>69.8</c:v>
                </c:pt>
                <c:pt idx="54">
                  <c:v>79.399999999999991</c:v>
                </c:pt>
                <c:pt idx="55">
                  <c:v>99.6</c:v>
                </c:pt>
                <c:pt idx="56">
                  <c:v>98.100000000000009</c:v>
                </c:pt>
                <c:pt idx="57">
                  <c:v>82.600000000000009</c:v>
                </c:pt>
                <c:pt idx="58">
                  <c:v>72.8</c:v>
                </c:pt>
                <c:pt idx="59">
                  <c:v>74.399999999999991</c:v>
                </c:pt>
                <c:pt idx="60">
                  <c:v>94.3</c:v>
                </c:pt>
                <c:pt idx="61">
                  <c:v>93.5</c:v>
                </c:pt>
                <c:pt idx="62">
                  <c:v>97.4</c:v>
                </c:pt>
                <c:pt idx="63">
                  <c:v>89.800000000000011</c:v>
                </c:pt>
                <c:pt idx="64">
                  <c:v>83.4</c:v>
                </c:pt>
                <c:pt idx="65">
                  <c:v>95.600000000000009</c:v>
                </c:pt>
                <c:pt idx="66">
                  <c:v>83.9</c:v>
                </c:pt>
                <c:pt idx="67">
                  <c:v>78.3</c:v>
                </c:pt>
                <c:pt idx="68">
                  <c:v>94.8</c:v>
                </c:pt>
                <c:pt idx="69">
                  <c:v>87.7</c:v>
                </c:pt>
                <c:pt idx="70">
                  <c:v>101.9</c:v>
                </c:pt>
                <c:pt idx="71">
                  <c:v>96.9</c:v>
                </c:pt>
                <c:pt idx="72">
                  <c:v>83.7</c:v>
                </c:pt>
                <c:pt idx="73">
                  <c:v>83.4</c:v>
                </c:pt>
                <c:pt idx="74">
                  <c:v>78.8</c:v>
                </c:pt>
                <c:pt idx="75">
                  <c:v>130.9</c:v>
                </c:pt>
                <c:pt idx="76">
                  <c:v>92.5</c:v>
                </c:pt>
                <c:pt idx="77">
                  <c:v>87.5</c:v>
                </c:pt>
                <c:pt idx="78">
                  <c:v>88</c:v>
                </c:pt>
                <c:pt idx="79">
                  <c:v>92.8</c:v>
                </c:pt>
                <c:pt idx="80">
                  <c:v>93.8</c:v>
                </c:pt>
                <c:pt idx="81">
                  <c:v>95</c:v>
                </c:pt>
                <c:pt idx="82">
                  <c:v>89.6</c:v>
                </c:pt>
                <c:pt idx="83">
                  <c:v>87.3</c:v>
                </c:pt>
                <c:pt idx="84">
                  <c:v>87.6</c:v>
                </c:pt>
                <c:pt idx="85">
                  <c:v>95.100000000000009</c:v>
                </c:pt>
                <c:pt idx="86">
                  <c:v>106.2</c:v>
                </c:pt>
                <c:pt idx="87">
                  <c:v>87.1</c:v>
                </c:pt>
                <c:pt idx="88">
                  <c:v>85.5</c:v>
                </c:pt>
                <c:pt idx="89">
                  <c:v>74.2</c:v>
                </c:pt>
                <c:pt idx="90">
                  <c:v>90.399999999999991</c:v>
                </c:pt>
                <c:pt idx="91">
                  <c:v>105.39999999999999</c:v>
                </c:pt>
                <c:pt idx="92">
                  <c:v>93</c:v>
                </c:pt>
                <c:pt idx="93">
                  <c:v>46.20000000000001</c:v>
                </c:pt>
                <c:pt idx="94">
                  <c:v>64.5</c:v>
                </c:pt>
                <c:pt idx="95">
                  <c:v>94.399999999999991</c:v>
                </c:pt>
                <c:pt idx="96">
                  <c:v>88.3</c:v>
                </c:pt>
                <c:pt idx="97">
                  <c:v>69.5</c:v>
                </c:pt>
                <c:pt idx="98">
                  <c:v>84.5</c:v>
                </c:pt>
                <c:pt idx="99">
                  <c:v>94.3</c:v>
                </c:pt>
                <c:pt idx="100">
                  <c:v>81.7</c:v>
                </c:pt>
                <c:pt idx="101">
                  <c:v>77.3</c:v>
                </c:pt>
                <c:pt idx="102">
                  <c:v>69.599999999999994</c:v>
                </c:pt>
                <c:pt idx="103">
                  <c:v>38</c:v>
                </c:pt>
                <c:pt idx="104">
                  <c:v>69.599999999999994</c:v>
                </c:pt>
                <c:pt idx="105">
                  <c:v>42.8</c:v>
                </c:pt>
                <c:pt idx="106">
                  <c:v>64.3</c:v>
                </c:pt>
                <c:pt idx="107">
                  <c:v>90.399999999999991</c:v>
                </c:pt>
                <c:pt idx="108">
                  <c:v>47.6</c:v>
                </c:pt>
                <c:pt idx="109">
                  <c:v>37.20000000000001</c:v>
                </c:pt>
                <c:pt idx="110">
                  <c:v>48.9</c:v>
                </c:pt>
              </c:numCache>
            </c:numRef>
          </c:yVal>
          <c:smooth val="1"/>
        </c:ser>
        <c:axId val="45668224"/>
        <c:axId val="110432256"/>
      </c:scatterChart>
      <c:valAx>
        <c:axId val="45668224"/>
        <c:scaling>
          <c:orientation val="minMax"/>
        </c:scaling>
        <c:axPos val="b"/>
        <c:title>
          <c:tx>
            <c:rich>
              <a:bodyPr/>
              <a:lstStyle/>
              <a:p>
                <a:pPr>
                  <a:defRPr/>
                </a:pPr>
                <a:r>
                  <a:rPr lang="en-US"/>
                  <a:t>Frequency [Hz]</a:t>
                </a:r>
              </a:p>
            </c:rich>
          </c:tx>
          <c:layout/>
        </c:title>
        <c:numFmt formatCode="General" sourceLinked="1"/>
        <c:tickLblPos val="nextTo"/>
        <c:crossAx val="110432256"/>
        <c:crosses val="autoZero"/>
        <c:crossBetween val="midCat"/>
      </c:valAx>
      <c:valAx>
        <c:axId val="110432256"/>
        <c:scaling>
          <c:orientation val="minMax"/>
        </c:scaling>
        <c:axPos val="l"/>
        <c:majorGridlines/>
        <c:title>
          <c:tx>
            <c:rich>
              <a:bodyPr rot="-5400000" vert="horz"/>
              <a:lstStyle/>
              <a:p>
                <a:pPr>
                  <a:defRPr/>
                </a:pPr>
                <a:r>
                  <a:rPr lang="en-US"/>
                  <a:t>Failure Amplitude [mV]</a:t>
                </a:r>
              </a:p>
            </c:rich>
          </c:tx>
          <c:layout/>
        </c:title>
        <c:numFmt formatCode="0.0" sourceLinked="1"/>
        <c:tickLblPos val="nextTo"/>
        <c:crossAx val="45668224"/>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Velocity </a:t>
            </a:r>
            <a:r>
              <a:rPr lang="en-US" dirty="0"/>
              <a:t>vs Failure Amplitude at 20 Gs</a:t>
            </a:r>
          </a:p>
        </c:rich>
      </c:tx>
      <c:layout/>
    </c:title>
    <c:plotArea>
      <c:layout/>
      <c:scatterChart>
        <c:scatterStyle val="smoothMarker"/>
        <c:ser>
          <c:idx val="0"/>
          <c:order val="0"/>
          <c:marker>
            <c:symbol val="none"/>
          </c:marker>
          <c:xVal>
            <c:numRef>
              <c:f>Sheet1!$D$9:$D$119</c:f>
              <c:numCache>
                <c:formatCode>0.00</c:formatCode>
                <c:ptCount val="111"/>
                <c:pt idx="0">
                  <c:v>30.7</c:v>
                </c:pt>
                <c:pt idx="1">
                  <c:v>29.951219512195113</c:v>
                </c:pt>
                <c:pt idx="2">
                  <c:v>29.23809523809523</c:v>
                </c:pt>
                <c:pt idx="3">
                  <c:v>28.558139534883704</c:v>
                </c:pt>
                <c:pt idx="4">
                  <c:v>27.909090909090907</c:v>
                </c:pt>
                <c:pt idx="5">
                  <c:v>27.288888888888888</c:v>
                </c:pt>
                <c:pt idx="6">
                  <c:v>26.695652173913036</c:v>
                </c:pt>
                <c:pt idx="7">
                  <c:v>26.127659574468083</c:v>
                </c:pt>
                <c:pt idx="8">
                  <c:v>25.583333333333311</c:v>
                </c:pt>
                <c:pt idx="9">
                  <c:v>25.061224489795919</c:v>
                </c:pt>
                <c:pt idx="10">
                  <c:v>24.560000000000002</c:v>
                </c:pt>
                <c:pt idx="11">
                  <c:v>24.078431372549012</c:v>
                </c:pt>
                <c:pt idx="12">
                  <c:v>23.615384615384624</c:v>
                </c:pt>
                <c:pt idx="13">
                  <c:v>23.169811320754729</c:v>
                </c:pt>
                <c:pt idx="14">
                  <c:v>22.740740740740726</c:v>
                </c:pt>
                <c:pt idx="15">
                  <c:v>22.327272727272735</c:v>
                </c:pt>
                <c:pt idx="16">
                  <c:v>21.928571428571427</c:v>
                </c:pt>
                <c:pt idx="17">
                  <c:v>21.543859649122798</c:v>
                </c:pt>
                <c:pt idx="18">
                  <c:v>21.172413793103441</c:v>
                </c:pt>
                <c:pt idx="19">
                  <c:v>20.813559322033896</c:v>
                </c:pt>
                <c:pt idx="20">
                  <c:v>20.466666666666658</c:v>
                </c:pt>
                <c:pt idx="21">
                  <c:v>20.131147540983598</c:v>
                </c:pt>
                <c:pt idx="22">
                  <c:v>19.806451612903224</c:v>
                </c:pt>
                <c:pt idx="23">
                  <c:v>19.492063492063487</c:v>
                </c:pt>
                <c:pt idx="24">
                  <c:v>19.1875</c:v>
                </c:pt>
                <c:pt idx="25">
                  <c:v>18.892307692307689</c:v>
                </c:pt>
                <c:pt idx="26">
                  <c:v>18.606060606060613</c:v>
                </c:pt>
                <c:pt idx="27">
                  <c:v>18.328358208955223</c:v>
                </c:pt>
                <c:pt idx="28">
                  <c:v>18.058823529411764</c:v>
                </c:pt>
                <c:pt idx="29">
                  <c:v>17.797101449275363</c:v>
                </c:pt>
                <c:pt idx="30">
                  <c:v>17.542857142857141</c:v>
                </c:pt>
                <c:pt idx="31">
                  <c:v>17.295774647887317</c:v>
                </c:pt>
                <c:pt idx="32">
                  <c:v>17.055555555555557</c:v>
                </c:pt>
                <c:pt idx="33">
                  <c:v>16.821917808219183</c:v>
                </c:pt>
                <c:pt idx="34">
                  <c:v>16.594594594594597</c:v>
                </c:pt>
                <c:pt idx="35">
                  <c:v>16.373333333333314</c:v>
                </c:pt>
                <c:pt idx="36">
                  <c:v>16.157894736842117</c:v>
                </c:pt>
                <c:pt idx="37">
                  <c:v>15.948051948051942</c:v>
                </c:pt>
                <c:pt idx="38">
                  <c:v>15.743589743589745</c:v>
                </c:pt>
                <c:pt idx="39">
                  <c:v>15.544303797468352</c:v>
                </c:pt>
                <c:pt idx="40">
                  <c:v>15.350000000000003</c:v>
                </c:pt>
                <c:pt idx="41">
                  <c:v>15.160493827160495</c:v>
                </c:pt>
                <c:pt idx="42">
                  <c:v>14.975609756097564</c:v>
                </c:pt>
                <c:pt idx="43">
                  <c:v>14.795180722891562</c:v>
                </c:pt>
                <c:pt idx="44">
                  <c:v>14.619047619047624</c:v>
                </c:pt>
                <c:pt idx="45">
                  <c:v>14.447058823529412</c:v>
                </c:pt>
                <c:pt idx="46">
                  <c:v>14.279069767441856</c:v>
                </c:pt>
                <c:pt idx="47">
                  <c:v>14.114942528735632</c:v>
                </c:pt>
                <c:pt idx="48">
                  <c:v>13.954545454545457</c:v>
                </c:pt>
                <c:pt idx="49">
                  <c:v>13.797752808988767</c:v>
                </c:pt>
                <c:pt idx="50">
                  <c:v>13.644444444444444</c:v>
                </c:pt>
                <c:pt idx="51">
                  <c:v>13.494505494505496</c:v>
                </c:pt>
                <c:pt idx="52">
                  <c:v>13.347826086956518</c:v>
                </c:pt>
                <c:pt idx="53">
                  <c:v>13.204301075268818</c:v>
                </c:pt>
                <c:pt idx="54">
                  <c:v>13.063829787234042</c:v>
                </c:pt>
                <c:pt idx="55">
                  <c:v>12.92631578947368</c:v>
                </c:pt>
                <c:pt idx="56">
                  <c:v>12.791666666666666</c:v>
                </c:pt>
                <c:pt idx="57">
                  <c:v>12.659793814432994</c:v>
                </c:pt>
                <c:pt idx="58">
                  <c:v>12.530612244897959</c:v>
                </c:pt>
                <c:pt idx="59">
                  <c:v>12.404040404040403</c:v>
                </c:pt>
                <c:pt idx="60">
                  <c:v>12.280000000000001</c:v>
                </c:pt>
                <c:pt idx="61">
                  <c:v>12.158415841584159</c:v>
                </c:pt>
                <c:pt idx="62">
                  <c:v>12.039215686274506</c:v>
                </c:pt>
                <c:pt idx="63">
                  <c:v>11.922330097087382</c:v>
                </c:pt>
                <c:pt idx="64">
                  <c:v>11.807692307692312</c:v>
                </c:pt>
                <c:pt idx="65">
                  <c:v>11.695238095238096</c:v>
                </c:pt>
                <c:pt idx="66">
                  <c:v>11.584905660377355</c:v>
                </c:pt>
                <c:pt idx="67">
                  <c:v>11.4766355140187</c:v>
                </c:pt>
                <c:pt idx="68">
                  <c:v>11.370370370370368</c:v>
                </c:pt>
                <c:pt idx="69">
                  <c:v>11.266055045871557</c:v>
                </c:pt>
                <c:pt idx="70">
                  <c:v>11.163636363636368</c:v>
                </c:pt>
                <c:pt idx="71">
                  <c:v>11.063063063063062</c:v>
                </c:pt>
                <c:pt idx="72">
                  <c:v>10.964285714285717</c:v>
                </c:pt>
                <c:pt idx="73">
                  <c:v>10.867256637168149</c:v>
                </c:pt>
                <c:pt idx="74">
                  <c:v>10.771929824561401</c:v>
                </c:pt>
                <c:pt idx="75">
                  <c:v>10.678260869565216</c:v>
                </c:pt>
                <c:pt idx="76">
                  <c:v>10.586206896551724</c:v>
                </c:pt>
                <c:pt idx="77">
                  <c:v>10.495726495726501</c:v>
                </c:pt>
                <c:pt idx="78">
                  <c:v>10.40677966101695</c:v>
                </c:pt>
                <c:pt idx="79">
                  <c:v>10.319327731092438</c:v>
                </c:pt>
                <c:pt idx="80">
                  <c:v>10.233333333333333</c:v>
                </c:pt>
                <c:pt idx="81">
                  <c:v>10.14876033057851</c:v>
                </c:pt>
                <c:pt idx="82">
                  <c:v>10.065573770491801</c:v>
                </c:pt>
                <c:pt idx="83">
                  <c:v>9.9837398373983763</c:v>
                </c:pt>
                <c:pt idx="84">
                  <c:v>9.9032258064516121</c:v>
                </c:pt>
                <c:pt idx="85">
                  <c:v>9.8240000000000016</c:v>
                </c:pt>
                <c:pt idx="86">
                  <c:v>9.7460317460317416</c:v>
                </c:pt>
                <c:pt idx="87">
                  <c:v>9.669291338582676</c:v>
                </c:pt>
                <c:pt idx="88">
                  <c:v>9.59375</c:v>
                </c:pt>
                <c:pt idx="89">
                  <c:v>9.5193798449612395</c:v>
                </c:pt>
                <c:pt idx="90">
                  <c:v>9.4461538461538428</c:v>
                </c:pt>
                <c:pt idx="91">
                  <c:v>9.3740458015267212</c:v>
                </c:pt>
                <c:pt idx="92">
                  <c:v>9.3030303030303028</c:v>
                </c:pt>
                <c:pt idx="93">
                  <c:v>9.2330827067669166</c:v>
                </c:pt>
                <c:pt idx="94">
                  <c:v>9.1641791044776113</c:v>
                </c:pt>
                <c:pt idx="95">
                  <c:v>9.0962962962962983</c:v>
                </c:pt>
                <c:pt idx="96">
                  <c:v>9.0294117647058787</c:v>
                </c:pt>
                <c:pt idx="97">
                  <c:v>8.9635036496350367</c:v>
                </c:pt>
                <c:pt idx="98">
                  <c:v>8.8985507246376816</c:v>
                </c:pt>
                <c:pt idx="99">
                  <c:v>8.8345323741007231</c:v>
                </c:pt>
                <c:pt idx="100">
                  <c:v>8.7714285714285687</c:v>
                </c:pt>
                <c:pt idx="101">
                  <c:v>8.7092198581560307</c:v>
                </c:pt>
                <c:pt idx="102">
                  <c:v>8.647887323943662</c:v>
                </c:pt>
                <c:pt idx="103">
                  <c:v>8.5874125874125884</c:v>
                </c:pt>
                <c:pt idx="104">
                  <c:v>8.5277777777777732</c:v>
                </c:pt>
                <c:pt idx="105">
                  <c:v>8.4689655172413794</c:v>
                </c:pt>
                <c:pt idx="106">
                  <c:v>8.410958904109588</c:v>
                </c:pt>
                <c:pt idx="107">
                  <c:v>8.3537414965986443</c:v>
                </c:pt>
                <c:pt idx="108">
                  <c:v>8.2972972972973</c:v>
                </c:pt>
                <c:pt idx="109">
                  <c:v>8.2416107382550319</c:v>
                </c:pt>
                <c:pt idx="110">
                  <c:v>8.1866666666666692</c:v>
                </c:pt>
              </c:numCache>
            </c:numRef>
          </c:xVal>
          <c:yVal>
            <c:numRef>
              <c:f>Sheet1!$F$9:$F$119</c:f>
              <c:numCache>
                <c:formatCode>0.0</c:formatCode>
                <c:ptCount val="111"/>
                <c:pt idx="0">
                  <c:v>97.4</c:v>
                </c:pt>
                <c:pt idx="1">
                  <c:v>97.2</c:v>
                </c:pt>
                <c:pt idx="2">
                  <c:v>108.2</c:v>
                </c:pt>
                <c:pt idx="3">
                  <c:v>102.2</c:v>
                </c:pt>
                <c:pt idx="4">
                  <c:v>51.9</c:v>
                </c:pt>
                <c:pt idx="5">
                  <c:v>51.5</c:v>
                </c:pt>
                <c:pt idx="6">
                  <c:v>96.4</c:v>
                </c:pt>
                <c:pt idx="7">
                  <c:v>75.099999999999994</c:v>
                </c:pt>
                <c:pt idx="8">
                  <c:v>99.5</c:v>
                </c:pt>
                <c:pt idx="9">
                  <c:v>52.2</c:v>
                </c:pt>
                <c:pt idx="10">
                  <c:v>50.9</c:v>
                </c:pt>
                <c:pt idx="11">
                  <c:v>46.70000000000001</c:v>
                </c:pt>
                <c:pt idx="12">
                  <c:v>82.3</c:v>
                </c:pt>
                <c:pt idx="13">
                  <c:v>80.400000000000006</c:v>
                </c:pt>
                <c:pt idx="14">
                  <c:v>57.8</c:v>
                </c:pt>
                <c:pt idx="15">
                  <c:v>92.1</c:v>
                </c:pt>
                <c:pt idx="16">
                  <c:v>88.6</c:v>
                </c:pt>
                <c:pt idx="17">
                  <c:v>87.3</c:v>
                </c:pt>
                <c:pt idx="18">
                  <c:v>84.9</c:v>
                </c:pt>
                <c:pt idx="19">
                  <c:v>84.5</c:v>
                </c:pt>
                <c:pt idx="20">
                  <c:v>61.70000000000001</c:v>
                </c:pt>
                <c:pt idx="21">
                  <c:v>49.9</c:v>
                </c:pt>
                <c:pt idx="22">
                  <c:v>49.2</c:v>
                </c:pt>
                <c:pt idx="23">
                  <c:v>48.800000000000004</c:v>
                </c:pt>
                <c:pt idx="24">
                  <c:v>49.6</c:v>
                </c:pt>
                <c:pt idx="25">
                  <c:v>54.20000000000001</c:v>
                </c:pt>
                <c:pt idx="26">
                  <c:v>58.9</c:v>
                </c:pt>
                <c:pt idx="27">
                  <c:v>51.2</c:v>
                </c:pt>
                <c:pt idx="28">
                  <c:v>47.6</c:v>
                </c:pt>
                <c:pt idx="29">
                  <c:v>48.600000000000009</c:v>
                </c:pt>
                <c:pt idx="30">
                  <c:v>50.9</c:v>
                </c:pt>
                <c:pt idx="31">
                  <c:v>54.20000000000001</c:v>
                </c:pt>
                <c:pt idx="32">
                  <c:v>50</c:v>
                </c:pt>
                <c:pt idx="33">
                  <c:v>88.7</c:v>
                </c:pt>
                <c:pt idx="34">
                  <c:v>43.6</c:v>
                </c:pt>
                <c:pt idx="35">
                  <c:v>70</c:v>
                </c:pt>
                <c:pt idx="36">
                  <c:v>82.600000000000009</c:v>
                </c:pt>
                <c:pt idx="37">
                  <c:v>83.7</c:v>
                </c:pt>
                <c:pt idx="38">
                  <c:v>100.9</c:v>
                </c:pt>
                <c:pt idx="39">
                  <c:v>92</c:v>
                </c:pt>
                <c:pt idx="40">
                  <c:v>89.399999999999991</c:v>
                </c:pt>
                <c:pt idx="41">
                  <c:v>85</c:v>
                </c:pt>
                <c:pt idx="42">
                  <c:v>85.3</c:v>
                </c:pt>
                <c:pt idx="43">
                  <c:v>86.2</c:v>
                </c:pt>
                <c:pt idx="44">
                  <c:v>80.600000000000009</c:v>
                </c:pt>
                <c:pt idx="45">
                  <c:v>66.3</c:v>
                </c:pt>
                <c:pt idx="46">
                  <c:v>97.9</c:v>
                </c:pt>
                <c:pt idx="47">
                  <c:v>88.8</c:v>
                </c:pt>
                <c:pt idx="48">
                  <c:v>90.1</c:v>
                </c:pt>
                <c:pt idx="49">
                  <c:v>58.3</c:v>
                </c:pt>
                <c:pt idx="50">
                  <c:v>69</c:v>
                </c:pt>
                <c:pt idx="51">
                  <c:v>94.100000000000009</c:v>
                </c:pt>
                <c:pt idx="52">
                  <c:v>79.2</c:v>
                </c:pt>
                <c:pt idx="53">
                  <c:v>69.8</c:v>
                </c:pt>
                <c:pt idx="54">
                  <c:v>79.399999999999991</c:v>
                </c:pt>
                <c:pt idx="55">
                  <c:v>99.6</c:v>
                </c:pt>
                <c:pt idx="56">
                  <c:v>98.100000000000009</c:v>
                </c:pt>
                <c:pt idx="57">
                  <c:v>82.600000000000009</c:v>
                </c:pt>
                <c:pt idx="58">
                  <c:v>72.8</c:v>
                </c:pt>
                <c:pt idx="59">
                  <c:v>74.399999999999991</c:v>
                </c:pt>
                <c:pt idx="60">
                  <c:v>94.3</c:v>
                </c:pt>
                <c:pt idx="61">
                  <c:v>93.5</c:v>
                </c:pt>
                <c:pt idx="62">
                  <c:v>97.4</c:v>
                </c:pt>
                <c:pt idx="63">
                  <c:v>89.800000000000011</c:v>
                </c:pt>
                <c:pt idx="64">
                  <c:v>83.4</c:v>
                </c:pt>
                <c:pt idx="65">
                  <c:v>95.600000000000009</c:v>
                </c:pt>
                <c:pt idx="66">
                  <c:v>83.9</c:v>
                </c:pt>
                <c:pt idx="67">
                  <c:v>78.3</c:v>
                </c:pt>
                <c:pt idx="68">
                  <c:v>94.8</c:v>
                </c:pt>
                <c:pt idx="69">
                  <c:v>87.7</c:v>
                </c:pt>
                <c:pt idx="70">
                  <c:v>101.9</c:v>
                </c:pt>
                <c:pt idx="71">
                  <c:v>96.9</c:v>
                </c:pt>
                <c:pt idx="72">
                  <c:v>83.7</c:v>
                </c:pt>
                <c:pt idx="73">
                  <c:v>83.4</c:v>
                </c:pt>
                <c:pt idx="74">
                  <c:v>78.8</c:v>
                </c:pt>
                <c:pt idx="75">
                  <c:v>130.9</c:v>
                </c:pt>
                <c:pt idx="76">
                  <c:v>92.5</c:v>
                </c:pt>
                <c:pt idx="77">
                  <c:v>87.5</c:v>
                </c:pt>
                <c:pt idx="78">
                  <c:v>88</c:v>
                </c:pt>
                <c:pt idx="79">
                  <c:v>92.8</c:v>
                </c:pt>
                <c:pt idx="80">
                  <c:v>93.8</c:v>
                </c:pt>
                <c:pt idx="81">
                  <c:v>95</c:v>
                </c:pt>
                <c:pt idx="82">
                  <c:v>89.6</c:v>
                </c:pt>
                <c:pt idx="83">
                  <c:v>87.3</c:v>
                </c:pt>
                <c:pt idx="84">
                  <c:v>87.6</c:v>
                </c:pt>
                <c:pt idx="85">
                  <c:v>95.100000000000009</c:v>
                </c:pt>
                <c:pt idx="86">
                  <c:v>106.2</c:v>
                </c:pt>
                <c:pt idx="87">
                  <c:v>87.1</c:v>
                </c:pt>
                <c:pt idx="88">
                  <c:v>85.5</c:v>
                </c:pt>
                <c:pt idx="89">
                  <c:v>74.2</c:v>
                </c:pt>
                <c:pt idx="90">
                  <c:v>90.399999999999991</c:v>
                </c:pt>
                <c:pt idx="91">
                  <c:v>105.39999999999999</c:v>
                </c:pt>
                <c:pt idx="92">
                  <c:v>93</c:v>
                </c:pt>
                <c:pt idx="93">
                  <c:v>46.20000000000001</c:v>
                </c:pt>
                <c:pt idx="94">
                  <c:v>64.5</c:v>
                </c:pt>
                <c:pt idx="95">
                  <c:v>94.399999999999991</c:v>
                </c:pt>
                <c:pt idx="96">
                  <c:v>88.3</c:v>
                </c:pt>
                <c:pt idx="97">
                  <c:v>69.5</c:v>
                </c:pt>
                <c:pt idx="98">
                  <c:v>84.5</c:v>
                </c:pt>
                <c:pt idx="99">
                  <c:v>94.3</c:v>
                </c:pt>
                <c:pt idx="100">
                  <c:v>81.7</c:v>
                </c:pt>
                <c:pt idx="101">
                  <c:v>77.3</c:v>
                </c:pt>
                <c:pt idx="102">
                  <c:v>69.599999999999994</c:v>
                </c:pt>
                <c:pt idx="103">
                  <c:v>38</c:v>
                </c:pt>
                <c:pt idx="104">
                  <c:v>69.599999999999994</c:v>
                </c:pt>
                <c:pt idx="105">
                  <c:v>42.8</c:v>
                </c:pt>
                <c:pt idx="106">
                  <c:v>64.3</c:v>
                </c:pt>
                <c:pt idx="107">
                  <c:v>90.399999999999991</c:v>
                </c:pt>
                <c:pt idx="108">
                  <c:v>47.6</c:v>
                </c:pt>
                <c:pt idx="109">
                  <c:v>37.20000000000001</c:v>
                </c:pt>
                <c:pt idx="110">
                  <c:v>48.9</c:v>
                </c:pt>
              </c:numCache>
            </c:numRef>
          </c:yVal>
          <c:smooth val="1"/>
        </c:ser>
        <c:axId val="110443904"/>
        <c:axId val="110458368"/>
      </c:scatterChart>
      <c:valAx>
        <c:axId val="110443904"/>
        <c:scaling>
          <c:orientation val="minMax"/>
        </c:scaling>
        <c:axPos val="b"/>
        <c:title>
          <c:tx>
            <c:rich>
              <a:bodyPr/>
              <a:lstStyle/>
              <a:p>
                <a:pPr>
                  <a:defRPr/>
                </a:pPr>
                <a:r>
                  <a:rPr lang="en-US" dirty="0" smtClean="0"/>
                  <a:t>Velocity </a:t>
                </a:r>
                <a:r>
                  <a:rPr lang="en-US" dirty="0"/>
                  <a:t>[in/s]</a:t>
                </a:r>
              </a:p>
            </c:rich>
          </c:tx>
          <c:layout>
            <c:manualLayout>
              <c:xMode val="edge"/>
              <c:yMode val="edge"/>
              <c:x val="0.47405167591755965"/>
              <c:y val="0.887939632545932"/>
            </c:manualLayout>
          </c:layout>
        </c:title>
        <c:numFmt formatCode="0.00" sourceLinked="1"/>
        <c:tickLblPos val="nextTo"/>
        <c:crossAx val="110458368"/>
        <c:crosses val="autoZero"/>
        <c:crossBetween val="midCat"/>
      </c:valAx>
      <c:valAx>
        <c:axId val="110458368"/>
        <c:scaling>
          <c:orientation val="minMax"/>
        </c:scaling>
        <c:axPos val="l"/>
        <c:majorGridlines/>
        <c:title>
          <c:tx>
            <c:rich>
              <a:bodyPr rot="-5400000" vert="horz"/>
              <a:lstStyle/>
              <a:p>
                <a:pPr>
                  <a:defRPr/>
                </a:pPr>
                <a:r>
                  <a:rPr lang="en-US"/>
                  <a:t>Failure Amplitude [mV]</a:t>
                </a:r>
              </a:p>
            </c:rich>
          </c:tx>
          <c:layout/>
        </c:title>
        <c:numFmt formatCode="0.0" sourceLinked="1"/>
        <c:tickLblPos val="nextTo"/>
        <c:crossAx val="110443904"/>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9F920-4281-427D-BD39-41395F54009E}" type="datetimeFigureOut">
              <a:rPr lang="en-US" smtClean="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2D647-4A56-4EE0-8EB2-33C9A9F9AF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9F920-4281-427D-BD39-41395F54009E}" type="datetimeFigureOut">
              <a:rPr lang="en-US" smtClean="0"/>
              <a:pPr/>
              <a:t>7/25/2018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2D647-4A56-4EE0-8EB2-33C9A9F9AF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dirty="0" smtClean="0"/>
              <a:t>JEDEC 2018</a:t>
            </a:r>
            <a:br>
              <a:rPr lang="en-US" dirty="0" smtClean="0"/>
            </a:br>
            <a:r>
              <a:rPr lang="en-US" dirty="0" smtClean="0"/>
              <a:t>PIND Testing of UB Devices </a:t>
            </a:r>
            <a:endParaRPr lang="en-US" dirty="0"/>
          </a:p>
        </p:txBody>
      </p:sp>
      <p:sp>
        <p:nvSpPr>
          <p:cNvPr id="3" name="Subtitle 2"/>
          <p:cNvSpPr>
            <a:spLocks noGrp="1"/>
          </p:cNvSpPr>
          <p:nvPr>
            <p:ph type="subTitle" idx="1"/>
          </p:nvPr>
        </p:nvSpPr>
        <p:spPr>
          <a:xfrm>
            <a:off x="1371600" y="4267200"/>
            <a:ext cx="6400800" cy="1676400"/>
          </a:xfrm>
        </p:spPr>
        <p:txBody>
          <a:bodyPr>
            <a:normAutofit lnSpcReduction="10000"/>
          </a:bodyPr>
          <a:lstStyle/>
          <a:p>
            <a:r>
              <a:rPr lang="en-US" dirty="0" smtClean="0"/>
              <a:t>Garry Black</a:t>
            </a:r>
          </a:p>
          <a:p>
            <a:r>
              <a:rPr lang="en-US" dirty="0" smtClean="0"/>
              <a:t>B&amp;W Engineering Corp.</a:t>
            </a:r>
          </a:p>
          <a:p>
            <a:r>
              <a:rPr lang="en-US" dirty="0" smtClean="0"/>
              <a:t>MIL-STD-750 TM2052</a:t>
            </a:r>
          </a:p>
          <a:p>
            <a:endParaRPr lang="en-US" dirty="0"/>
          </a:p>
        </p:txBody>
      </p:sp>
      <p:sp>
        <p:nvSpPr>
          <p:cNvPr id="4" name="Subtitle 2"/>
          <p:cNvSpPr txBox="1">
            <a:spLocks/>
          </p:cNvSpPr>
          <p:nvPr/>
        </p:nvSpPr>
        <p:spPr>
          <a:xfrm>
            <a:off x="1371600" y="990600"/>
            <a:ext cx="64008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May 21-23, Reno NV</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 y="457200"/>
          <a:ext cx="9144001" cy="5111554"/>
        </p:xfrm>
        <a:graphic>
          <a:graphicData uri="http://schemas.openxmlformats.org/presentationml/2006/ole">
            <p:oleObj spid="_x0000_s4100" name="Worksheet" r:id="rId3" imgW="10239334" imgH="5724488" progId="Excel.Sheet.12">
              <p:embed/>
            </p:oleObj>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0" y="457200"/>
          <a:ext cx="9151938" cy="5418138"/>
        </p:xfrm>
        <a:graphic>
          <a:graphicData uri="http://schemas.openxmlformats.org/presentationml/2006/ole">
            <p:oleObj spid="_x0000_s3075" name="Worksheet" r:id="rId3" imgW="9982200" imgH="5915024" progId="Excel.Sheet.12">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of Testing (Continued)</a:t>
            </a:r>
            <a:endParaRPr lang="en-US" dirty="0"/>
          </a:p>
        </p:txBody>
      </p:sp>
      <p:sp>
        <p:nvSpPr>
          <p:cNvPr id="3" name="Content Placeholder 2"/>
          <p:cNvSpPr>
            <a:spLocks noGrp="1"/>
          </p:cNvSpPr>
          <p:nvPr>
            <p:ph idx="1"/>
          </p:nvPr>
        </p:nvSpPr>
        <p:spPr/>
        <p:txBody>
          <a:bodyPr/>
          <a:lstStyle/>
          <a:p>
            <a:r>
              <a:rPr lang="en-US" dirty="0" smtClean="0"/>
              <a:t>None of the devices showed a change in Pass/Fail of PIND after 80-150Hz vibration.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of Testing</a:t>
            </a:r>
            <a:endParaRPr lang="en-US" dirty="0"/>
          </a:p>
        </p:txBody>
      </p:sp>
      <p:sp>
        <p:nvSpPr>
          <p:cNvPr id="3" name="Content Placeholder 2"/>
          <p:cNvSpPr>
            <a:spLocks noGrp="1"/>
          </p:cNvSpPr>
          <p:nvPr>
            <p:ph idx="1"/>
          </p:nvPr>
        </p:nvSpPr>
        <p:spPr/>
        <p:txBody>
          <a:bodyPr>
            <a:normAutofit/>
          </a:bodyPr>
          <a:lstStyle/>
          <a:p>
            <a:r>
              <a:rPr lang="en-US" dirty="0" smtClean="0"/>
              <a:t>10 UB packages grouped: 5 Fails (low particle noise), 5 pass (no particle noise)</a:t>
            </a:r>
          </a:p>
          <a:p>
            <a:r>
              <a:rPr lang="en-US" dirty="0" smtClean="0"/>
              <a:t>All packages shocked at &gt;5000Gs @ 0.1 ms, then randomized</a:t>
            </a:r>
          </a:p>
          <a:p>
            <a:r>
              <a:rPr lang="en-US" dirty="0" smtClean="0"/>
              <a:t>10 packages retested at 130Hz (highest voltage vs. frequency) with simultaneous and non-simultaneous shock.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438400" y="990600"/>
            <a:ext cx="4191000" cy="5588000"/>
          </a:xfrm>
          <a:prstGeom prst="rect">
            <a:avLst/>
          </a:prstGeom>
          <a:noFill/>
          <a:ln w="9525">
            <a:noFill/>
            <a:miter lim="800000"/>
            <a:headEnd/>
            <a:tailEnd/>
          </a:ln>
          <a:effectLst/>
        </p:spPr>
      </p:pic>
      <p:sp>
        <p:nvSpPr>
          <p:cNvPr id="5" name="Title 1"/>
          <p:cNvSpPr>
            <a:spLocks noGrp="1"/>
          </p:cNvSpPr>
          <p:nvPr>
            <p:ph type="title"/>
          </p:nvPr>
        </p:nvSpPr>
        <p:spPr>
          <a:xfrm>
            <a:off x="457200" y="0"/>
            <a:ext cx="8229600" cy="1143000"/>
          </a:xfrm>
        </p:spPr>
        <p:txBody>
          <a:bodyPr/>
          <a:lstStyle/>
          <a:p>
            <a:r>
              <a:rPr lang="en-US" dirty="0" smtClean="0"/>
              <a:t>UB Shock</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600200" y="1143000"/>
            <a:ext cx="5895975" cy="4800600"/>
          </a:xfrm>
          <a:prstGeom prst="rect">
            <a:avLst/>
          </a:prstGeom>
          <a:noFill/>
          <a:ln w="9525">
            <a:noFill/>
            <a:miter lim="800000"/>
            <a:headEnd/>
            <a:tailEnd/>
          </a:ln>
          <a:effectLst/>
        </p:spPr>
      </p:pic>
      <p:sp>
        <p:nvSpPr>
          <p:cNvPr id="5" name="Title 1"/>
          <p:cNvSpPr>
            <a:spLocks noGrp="1"/>
          </p:cNvSpPr>
          <p:nvPr>
            <p:ph type="title"/>
          </p:nvPr>
        </p:nvSpPr>
        <p:spPr>
          <a:xfrm>
            <a:off x="457200" y="0"/>
            <a:ext cx="8229600" cy="1143000"/>
          </a:xfrm>
        </p:spPr>
        <p:txBody>
          <a:bodyPr/>
          <a:lstStyle/>
          <a:p>
            <a:r>
              <a:rPr lang="en-US" dirty="0" smtClean="0"/>
              <a:t>8000Gs @ 0.1 ms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smtClean="0"/>
              <a:t>MIL-STD-750 TM 2052 PIND OPTIMIZATION FOR “UB” PACKAGES</a:t>
            </a: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1828800" y="762000"/>
            <a:ext cx="5573201" cy="585646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524000" y="838200"/>
          <a:ext cx="5610225" cy="4772025"/>
        </p:xfrm>
        <a:graphic>
          <a:graphicData uri="http://schemas.openxmlformats.org/presentationml/2006/ole">
            <p:oleObj spid="_x0000_s1027" name="Worksheet" r:id="rId3" imgW="5610266" imgH="4772135" progId="Excel.Sheet.12">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533400"/>
          <a:ext cx="44958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2362200" y="3505200"/>
          <a:ext cx="4867275" cy="2857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495800" y="533400"/>
          <a:ext cx="46482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smtClean="0"/>
              <a:t>MIL-STD-750 TM 2052 PIND OPTIMIZATION FOR “UB” PACKAGES</a:t>
            </a:r>
            <a:endParaRPr lang="en-US" sz="2400" dirty="0"/>
          </a:p>
        </p:txBody>
      </p:sp>
      <p:pic>
        <p:nvPicPr>
          <p:cNvPr id="3074" name="Picture 2"/>
          <p:cNvPicPr>
            <a:picLocks noChangeAspect="1" noChangeArrowheads="1"/>
          </p:cNvPicPr>
          <p:nvPr/>
        </p:nvPicPr>
        <p:blipFill>
          <a:blip r:embed="rId2" cstate="print"/>
          <a:srcRect/>
          <a:stretch>
            <a:fillRect/>
          </a:stretch>
        </p:blipFill>
        <p:spPr bwMode="auto">
          <a:xfrm>
            <a:off x="1676401" y="723470"/>
            <a:ext cx="5791200" cy="597964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SUMMARY</a:t>
            </a:r>
            <a:r>
              <a:rPr lang="en-US" dirty="0" smtClean="0"/>
              <a:t/>
            </a:r>
            <a:br>
              <a:rPr lang="en-US" dirty="0" smtClean="0"/>
            </a:br>
            <a:r>
              <a:rPr lang="en-US" dirty="0" smtClean="0"/>
              <a:t>MIL-STD-750 TM2052 PIND </a:t>
            </a:r>
            <a:r>
              <a:rPr lang="en-US" dirty="0" smtClean="0"/>
              <a:t>TESTING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40000" lnSpcReduction="20000"/>
          </a:bodyPr>
          <a:lstStyle/>
          <a:p>
            <a:endParaRPr lang="en-US" dirty="0" smtClean="0"/>
          </a:p>
          <a:p>
            <a:pPr algn="ctr"/>
            <a:r>
              <a:rPr lang="en-US" dirty="0" smtClean="0"/>
              <a:t>"UB" PACKAGED DEVICES</a:t>
            </a:r>
          </a:p>
          <a:p>
            <a:pPr algn="ctr"/>
            <a:r>
              <a:rPr lang="en-US" dirty="0" smtClean="0"/>
              <a:t> </a:t>
            </a:r>
          </a:p>
          <a:p>
            <a:r>
              <a:rPr lang="en-US" dirty="0" smtClean="0"/>
              <a:t>INTRODUCTION:  The "UB" packages are one of the smallest devices ever subjected to the PIND test.  These devices measure just 0.12"L x 0.10"W x 0.05"H with an internal cavity of about 0.015" resulting in a PIND test at &gt;130Hz (per MIL-STD formula).  Due to their small architecture and miniscule cavity it can be daunting to find loose particles inside.</a:t>
            </a:r>
          </a:p>
          <a:p>
            <a:endParaRPr lang="en-US" dirty="0" smtClean="0"/>
          </a:p>
          <a:p>
            <a:r>
              <a:rPr lang="en-US" dirty="0" smtClean="0"/>
              <a:t>Three </a:t>
            </a:r>
            <a:r>
              <a:rPr lang="en-US" dirty="0" smtClean="0"/>
              <a:t>questions were posed:</a:t>
            </a:r>
          </a:p>
          <a:p>
            <a:r>
              <a:rPr lang="en-US" dirty="0" smtClean="0"/>
              <a:t>1.  What is the optimal vibration frequency?  About 130Hz</a:t>
            </a:r>
          </a:p>
          <a:p>
            <a:r>
              <a:rPr lang="en-US" dirty="0" smtClean="0"/>
              <a:t>2.  Does increased mechanical shock improve detection?  No</a:t>
            </a:r>
          </a:p>
          <a:p>
            <a:r>
              <a:rPr lang="en-US" dirty="0" smtClean="0"/>
              <a:t>3.  Does simultaneous mechanical shock improve detection?  Yes</a:t>
            </a:r>
          </a:p>
          <a:p>
            <a:r>
              <a:rPr lang="en-US" dirty="0" smtClean="0"/>
              <a:t>Synopsys </a:t>
            </a:r>
            <a:r>
              <a:rPr lang="en-US" dirty="0" smtClean="0"/>
              <a:t>of Testing</a:t>
            </a:r>
          </a:p>
          <a:p>
            <a:r>
              <a:rPr lang="en-US" dirty="0" smtClean="0"/>
              <a:t>24 each of the UB packages were subjected to PIND test from 80-150Hz vibration at 10Hz intervals.  The 24 UB packages were divided in to two groups, one group of 12 were tested in ascending frequency and 12 in descending frequency.  After 3 runs (testing at 3 different frequencies) the packages were allowed to rest under an ionizing fan for 18 hours.  None of the devices showed a change in Pass/Fail of PIND.  The number of packages tested was reduced to 10, 5 Fails (with low particle noise) and 5 Pass (no particle noise).  All 10 devices were shocked at &gt;5000Gs @ 0.1msec and randomized.  The 10 packages were retested at 130Hz (highest voltage vs. frequency) with simultaneous shock and again with non-simultaneous shock.  The simultaneous shock had 5 detections (1 below threshold) the non-simultaneous shock had only 3 detections.</a:t>
            </a:r>
          </a:p>
          <a:p>
            <a:r>
              <a:rPr lang="en-US" dirty="0" smtClean="0"/>
              <a:t>Note:  A competing PIND manufacturer claims a longer shock pulse without simultaneous vibration improves detection.  This claim has been proven false by the NBS in 1978 and again in 2018 by B&amp;W.  Newton's 1st Law is still valid!</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066800" y="838200"/>
          <a:ext cx="6991350" cy="4962525"/>
        </p:xfrm>
        <a:graphic>
          <a:graphicData uri="http://schemas.openxmlformats.org/presentationml/2006/ole">
            <p:oleObj spid="_x0000_s35842" name="Worksheet" r:id="rId3" imgW="6991269" imgH="4962671" progId="Excel.Sheet.12">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of Testing (Continued)</a:t>
            </a:r>
            <a:endParaRPr lang="en-US" dirty="0"/>
          </a:p>
        </p:txBody>
      </p:sp>
      <p:sp>
        <p:nvSpPr>
          <p:cNvPr id="3" name="Content Placeholder 2"/>
          <p:cNvSpPr>
            <a:spLocks noGrp="1"/>
          </p:cNvSpPr>
          <p:nvPr>
            <p:ph idx="1"/>
          </p:nvPr>
        </p:nvSpPr>
        <p:spPr/>
        <p:txBody>
          <a:bodyPr/>
          <a:lstStyle/>
          <a:p>
            <a:r>
              <a:rPr lang="en-US" dirty="0" smtClean="0"/>
              <a:t>Simultaneous shock showed 5 detections (1 below threshold) </a:t>
            </a:r>
          </a:p>
          <a:p>
            <a:r>
              <a:rPr lang="en-US" dirty="0" smtClean="0"/>
              <a:t>Non-simultaneous shock showed only three detections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609600" y="152400"/>
            <a:ext cx="7620000" cy="3846901"/>
          </a:xfrm>
          <a:prstGeom prst="rect">
            <a:avLst/>
          </a:prstGeom>
          <a:noFill/>
          <a:ln w="9525">
            <a:noFill/>
            <a:miter lim="800000"/>
            <a:headEnd/>
            <a:tailEnd/>
          </a:ln>
        </p:spPr>
      </p:pic>
      <p:sp>
        <p:nvSpPr>
          <p:cNvPr id="6" name="TextBox 5"/>
          <p:cNvSpPr txBox="1"/>
          <p:nvPr/>
        </p:nvSpPr>
        <p:spPr>
          <a:xfrm>
            <a:off x="1295400" y="4038600"/>
            <a:ext cx="6019800" cy="2246769"/>
          </a:xfrm>
          <a:prstGeom prst="rect">
            <a:avLst/>
          </a:prstGeom>
          <a:noFill/>
        </p:spPr>
        <p:txBody>
          <a:bodyPr wrap="square" rtlCol="0">
            <a:spAutoFit/>
          </a:bodyPr>
          <a:lstStyle/>
          <a:p>
            <a:r>
              <a:rPr lang="en-US" sz="1400" dirty="0" smtClean="0"/>
              <a:t>The second law states that the net force on a particle is equal to the time rate of change of its linear momentum p in an inertial reference frame.</a:t>
            </a:r>
          </a:p>
          <a:p>
            <a:endParaRPr lang="en-US" sz="1400" dirty="0" smtClean="0"/>
          </a:p>
          <a:p>
            <a:r>
              <a:rPr lang="en-US" sz="1400" dirty="0" smtClean="0"/>
              <a:t>Since the law is valid only for constant-mass systems, the mass can be taken outside the differentiation operator  by the constant factor rule in differentiation.</a:t>
            </a:r>
          </a:p>
          <a:p>
            <a:endParaRPr lang="en-US" sz="1400" dirty="0" smtClean="0"/>
          </a:p>
          <a:p>
            <a:r>
              <a:rPr lang="en-US" sz="1400" dirty="0" smtClean="0"/>
              <a:t>Where F is the net force applied, m is the mass of the body, and a is the body’s acceleration.  Thus, the net force applied to a body produces a proportional acceleration.  In other words, if a body is accelerating, then there is a force on it.</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685800" y="533400"/>
            <a:ext cx="8305800" cy="4152900"/>
          </a:xfrm>
          <a:prstGeom prst="rect">
            <a:avLst/>
          </a:prstGeom>
          <a:noFill/>
          <a:ln w="9525">
            <a:noFill/>
            <a:miter lim="800000"/>
            <a:headEnd/>
            <a:tailEnd/>
          </a:ln>
        </p:spPr>
      </p:pic>
      <p:sp>
        <p:nvSpPr>
          <p:cNvPr id="5" name="TextBox 4"/>
          <p:cNvSpPr txBox="1"/>
          <p:nvPr/>
        </p:nvSpPr>
        <p:spPr>
          <a:xfrm>
            <a:off x="685800" y="4572000"/>
            <a:ext cx="7924800" cy="1477328"/>
          </a:xfrm>
          <a:prstGeom prst="rect">
            <a:avLst/>
          </a:prstGeom>
          <a:noFill/>
        </p:spPr>
        <p:txBody>
          <a:bodyPr wrap="square" rtlCol="0">
            <a:spAutoFit/>
          </a:bodyPr>
          <a:lstStyle/>
          <a:p>
            <a:r>
              <a:rPr lang="en-US" dirty="0" smtClean="0"/>
              <a:t>The kinetic energy vs. Force remains constant given the same shock amplitude only over a shorter time period than Force vs. Time.</a:t>
            </a:r>
          </a:p>
          <a:p>
            <a:endParaRPr lang="en-US" dirty="0" smtClean="0"/>
          </a:p>
          <a:p>
            <a:r>
              <a:rPr lang="en-US" dirty="0" smtClean="0"/>
              <a:t>		</a:t>
            </a:r>
          </a:p>
          <a:p>
            <a:endParaRPr lang="en-US" dirty="0"/>
          </a:p>
        </p:txBody>
      </p:sp>
      <p:sp>
        <p:nvSpPr>
          <p:cNvPr id="307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29" name="Rectangle 9"/>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073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32" name="Rectangle 1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0746"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30747" name="Rectangle 27"/>
          <p:cNvSpPr>
            <a:spLocks noChangeArrowheads="1"/>
          </p:cNvSpPr>
          <p:nvPr/>
        </p:nvSpPr>
        <p:spPr bwMode="auto">
          <a:xfrm>
            <a:off x="91440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2133600"/>
            <a:ext cx="5562600" cy="3970318"/>
          </a:xfrm>
          <a:prstGeom prst="rect">
            <a:avLst/>
          </a:prstGeom>
        </p:spPr>
        <p:txBody>
          <a:bodyPr wrap="square">
            <a:spAutoFit/>
          </a:bodyPr>
          <a:lstStyle/>
          <a:p>
            <a:r>
              <a:rPr lang="en-US" dirty="0" smtClean="0"/>
              <a:t>An impulse J occurs when a force F acts over an interval of time </a:t>
            </a:r>
            <a:r>
              <a:rPr lang="el-GR" dirty="0" smtClean="0"/>
              <a:t>Δ</a:t>
            </a:r>
            <a:r>
              <a:rPr lang="en-US" dirty="0" smtClean="0"/>
              <a:t>t and is given by:</a:t>
            </a:r>
          </a:p>
          <a:p>
            <a:endParaRPr lang="en-US" dirty="0" smtClean="0"/>
          </a:p>
          <a:p>
            <a:endParaRPr lang="en-US" dirty="0" smtClean="0"/>
          </a:p>
          <a:p>
            <a:r>
              <a:rPr lang="en-US" dirty="0" smtClean="0"/>
              <a:t>Since force is the time derivative of momentum, it follows that:</a:t>
            </a:r>
          </a:p>
          <a:p>
            <a:endParaRPr lang="en-US" dirty="0" smtClean="0"/>
          </a:p>
          <a:p>
            <a:endParaRPr lang="en-US" dirty="0" smtClean="0"/>
          </a:p>
          <a:p>
            <a:endParaRPr lang="en-US" dirty="0" smtClean="0"/>
          </a:p>
          <a:p>
            <a:r>
              <a:rPr lang="en-US" dirty="0" smtClean="0"/>
              <a:t>This relation between impulse and momentum is closer to Newton’s wording of the second law.  Impulse is a concept frequently used in the analysis of collisions and impacts.</a:t>
            </a:r>
          </a:p>
          <a:p>
            <a:endParaRPr lang="en-US" dirty="0" smtClean="0"/>
          </a:p>
        </p:txBody>
      </p:sp>
      <p:sp>
        <p:nvSpPr>
          <p:cNvPr id="7" name="Title 6"/>
          <p:cNvSpPr>
            <a:spLocks noGrp="1"/>
          </p:cNvSpPr>
          <p:nvPr>
            <p:ph type="title"/>
          </p:nvPr>
        </p:nvSpPr>
        <p:spPr/>
        <p:txBody>
          <a:bodyPr/>
          <a:lstStyle/>
          <a:p>
            <a:r>
              <a:rPr lang="en-US" dirty="0" smtClean="0"/>
              <a:t>Impulse</a:t>
            </a:r>
            <a:endParaRPr lang="en-US" dirty="0"/>
          </a:p>
        </p:txBody>
      </p:sp>
      <p:pic>
        <p:nvPicPr>
          <p:cNvPr id="8" name="Picture 2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62400" y="1600200"/>
            <a:ext cx="1104900" cy="438150"/>
          </a:xfrm>
          <a:prstGeom prst="rect">
            <a:avLst/>
          </a:prstGeom>
          <a:noFill/>
        </p:spPr>
      </p:pic>
      <p:pic>
        <p:nvPicPr>
          <p:cNvPr id="9"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2819400"/>
            <a:ext cx="1466850" cy="304800"/>
          </a:xfrm>
          <a:prstGeom prst="rect">
            <a:avLst/>
          </a:prstGeom>
          <a:noFill/>
        </p:spPr>
      </p:pic>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584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19400" y="3810000"/>
            <a:ext cx="3228975" cy="685800"/>
          </a:xfrm>
          <a:prstGeom prst="rect">
            <a:avLst/>
          </a:prstGeom>
          <a:noFill/>
        </p:spPr>
      </p:pic>
      <p:sp>
        <p:nvSpPr>
          <p:cNvPr id="35843" name="Rectangle 3"/>
          <p:cNvSpPr>
            <a:spLocks noChangeArrowheads="1"/>
          </p:cNvSpPr>
          <p:nvPr/>
        </p:nvSpPr>
        <p:spPr bwMode="auto">
          <a:xfrm>
            <a:off x="91440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a:off x="1066800" y="152400"/>
            <a:ext cx="6924675" cy="4533900"/>
          </a:xfrm>
          <a:prstGeom prst="rect">
            <a:avLst/>
          </a:prstGeom>
          <a:noFill/>
          <a:ln w="9525">
            <a:noFill/>
            <a:miter lim="800000"/>
            <a:headEnd/>
            <a:tailEnd/>
          </a:ln>
        </p:spPr>
      </p:pic>
      <p:sp>
        <p:nvSpPr>
          <p:cNvPr id="5" name="TextBox 4"/>
          <p:cNvSpPr txBox="1"/>
          <p:nvPr/>
        </p:nvSpPr>
        <p:spPr>
          <a:xfrm>
            <a:off x="1447800" y="4953000"/>
            <a:ext cx="6248400" cy="1477328"/>
          </a:xfrm>
          <a:prstGeom prst="rect">
            <a:avLst/>
          </a:prstGeom>
          <a:noFill/>
        </p:spPr>
        <p:txBody>
          <a:bodyPr wrap="square" rtlCol="0">
            <a:spAutoFit/>
          </a:bodyPr>
          <a:lstStyle/>
          <a:p>
            <a:r>
              <a:rPr lang="en-US" dirty="0" smtClean="0"/>
              <a:t>This graph compares acceleration change over a short time.  As the time decreases, the velocity change over time increases by a factor of 2, 10,000,000 ft/s</a:t>
            </a:r>
            <a:r>
              <a:rPr lang="en-US" baseline="30000" dirty="0" smtClean="0"/>
              <a:t>3</a:t>
            </a:r>
            <a:r>
              <a:rPr lang="en-US" dirty="0" smtClean="0"/>
              <a:t> @ 50 microseconds vs. 5,000,000 ft/s</a:t>
            </a:r>
            <a:r>
              <a:rPr lang="en-US" baseline="30000" dirty="0" smtClean="0"/>
              <a:t>3</a:t>
            </a:r>
            <a:r>
              <a:rPr lang="en-US" dirty="0" smtClean="0"/>
              <a:t> @ 100 microseconds.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600200"/>
            <a:ext cx="8229600" cy="4572000"/>
          </a:xfrm>
        </p:spPr>
        <p:txBody>
          <a:bodyPr>
            <a:normAutofit fontScale="70000" lnSpcReduction="20000"/>
          </a:bodyPr>
          <a:lstStyle/>
          <a:p>
            <a:pPr>
              <a:buNone/>
            </a:pPr>
            <a:r>
              <a:rPr lang="en-US" dirty="0" smtClean="0"/>
              <a:t>	</a:t>
            </a:r>
            <a:r>
              <a:rPr lang="en-US" sz="3400" dirty="0" smtClean="0"/>
              <a:t>These graphs show that the shorter duration reduces the energy applied (safer) while maintaining equal amplitude.  A shorter duration shock is both more effective at knocking particles loose (due to the high resonant frequency of the particles) while reducing the stress applied to the device and avoiding possible unintended consequences of micro-cracks or other latent failures caused by mechanical shock, a major source of failure for some devices, especially delicate MEMS, crystal oscillators, implantable medical devices, etc.  Shocking these devices at 40% of design maximum 16 times per PIND test up to 5 times for a possible total of 80 shocks is clearly an unnecessary risk.  </a:t>
            </a:r>
          </a:p>
          <a:p>
            <a:pPr>
              <a:buNone/>
            </a:pPr>
            <a:r>
              <a:rPr lang="en-US" sz="3400" dirty="0" smtClean="0"/>
              <a:t>	The current proposal to lengthen the shock pulse duration should be denied on the grounds that it does not improve PIND detection and may cause damage.</a:t>
            </a:r>
            <a:endParaRPr lang="en-US" sz="3400" dirty="0"/>
          </a:p>
        </p:txBody>
      </p:sp>
      <p:sp>
        <p:nvSpPr>
          <p:cNvPr id="4" name="Rectangle 3"/>
          <p:cNvSpPr/>
          <p:nvPr/>
        </p:nvSpPr>
        <p:spPr>
          <a:xfrm>
            <a:off x="762000" y="5181600"/>
            <a:ext cx="7620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L-STD-883_1977-Edit.jpg"/>
          <p:cNvPicPr>
            <a:picLocks noChangeAspect="1"/>
          </p:cNvPicPr>
          <p:nvPr/>
        </p:nvPicPr>
        <p:blipFill>
          <a:blip r:embed="rId2" cstate="print"/>
          <a:srcRect l="4157" t="7778" r="10269" b="6667"/>
          <a:stretch>
            <a:fillRect/>
          </a:stretch>
        </p:blipFill>
        <p:spPr>
          <a:xfrm>
            <a:off x="228600" y="457200"/>
            <a:ext cx="4267200" cy="5867400"/>
          </a:xfrm>
          <a:prstGeom prst="rect">
            <a:avLst/>
          </a:prstGeom>
        </p:spPr>
      </p:pic>
      <p:pic>
        <p:nvPicPr>
          <p:cNvPr id="6" name="Picture 5" descr="MIL-STD-883_1977-Edit-Crop.jpg"/>
          <p:cNvPicPr>
            <a:picLocks noChangeAspect="1"/>
          </p:cNvPicPr>
          <p:nvPr/>
        </p:nvPicPr>
        <p:blipFill>
          <a:blip r:embed="rId3" cstate="print"/>
          <a:stretch>
            <a:fillRect/>
          </a:stretch>
        </p:blipFill>
        <p:spPr>
          <a:xfrm>
            <a:off x="3352800" y="3733800"/>
            <a:ext cx="5500116" cy="493776"/>
          </a:xfrm>
          <a:prstGeom prst="rect">
            <a:avLst/>
          </a:prstGeom>
          <a:ln w="38100">
            <a:solidFill>
              <a:srgbClr val="FF0000"/>
            </a:solidFill>
          </a:ln>
        </p:spPr>
      </p:pic>
      <p:cxnSp>
        <p:nvCxnSpPr>
          <p:cNvPr id="11" name="Straight Connector 10"/>
          <p:cNvCxnSpPr/>
          <p:nvPr/>
        </p:nvCxnSpPr>
        <p:spPr>
          <a:xfrm flipV="1">
            <a:off x="2057400" y="4267200"/>
            <a:ext cx="1295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057400" y="3733800"/>
            <a:ext cx="12954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0" y="533400"/>
            <a:ext cx="4191000" cy="2800767"/>
          </a:xfrm>
          <a:prstGeom prst="rect">
            <a:avLst/>
          </a:prstGeom>
          <a:noFill/>
        </p:spPr>
        <p:txBody>
          <a:bodyPr wrap="square" rtlCol="0">
            <a:spAutoFit/>
          </a:bodyPr>
          <a:lstStyle/>
          <a:p>
            <a:r>
              <a:rPr lang="en-US" sz="1600" dirty="0" smtClean="0"/>
              <a:t>The original PIND test standard did not allow any interruption in the vibration during shocks. </a:t>
            </a:r>
          </a:p>
          <a:p>
            <a:endParaRPr lang="en-US" sz="1600" dirty="0" smtClean="0"/>
          </a:p>
          <a:p>
            <a:r>
              <a:rPr lang="en-US" sz="1600" dirty="0" smtClean="0"/>
              <a:t>The shock was applied with a #10 solid copper rod until B&amp;W created and patented a PIND true co-test shock mechanism, the BW-004 which has the highest detection score of any PIND.</a:t>
            </a:r>
          </a:p>
          <a:p>
            <a:endParaRPr lang="en-US" sz="1600" dirty="0" smtClean="0"/>
          </a:p>
          <a:p>
            <a:r>
              <a:rPr lang="en-US" sz="1600" dirty="0" smtClean="0"/>
              <a:t>The “perturbed” shaker-shock was proved to be less effective than even the copper rod in the NBS PIND study NBSIR 78-1590.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572000" y="1066800"/>
            <a:ext cx="4114800" cy="5486400"/>
          </a:xfrm>
          <a:prstGeom prst="rect">
            <a:avLst/>
          </a:prstGeom>
          <a:noFill/>
          <a:ln w="9525">
            <a:noFill/>
            <a:miter lim="800000"/>
            <a:headEnd/>
            <a:tailEnd/>
          </a:ln>
          <a:effectLst/>
        </p:spPr>
      </p:pic>
      <p:sp>
        <p:nvSpPr>
          <p:cNvPr id="5" name="Title 1"/>
          <p:cNvSpPr>
            <a:spLocks noGrp="1"/>
          </p:cNvSpPr>
          <p:nvPr>
            <p:ph type="title"/>
          </p:nvPr>
        </p:nvSpPr>
        <p:spPr>
          <a:xfrm>
            <a:off x="457200" y="0"/>
            <a:ext cx="8229600" cy="1143000"/>
          </a:xfrm>
        </p:spPr>
        <p:txBody>
          <a:bodyPr/>
          <a:lstStyle/>
          <a:p>
            <a:r>
              <a:rPr lang="en-US" dirty="0" smtClean="0"/>
              <a:t>Micro-cracking</a:t>
            </a:r>
            <a:endParaRPr lang="en-US" dirty="0"/>
          </a:p>
        </p:txBody>
      </p:sp>
      <p:sp>
        <p:nvSpPr>
          <p:cNvPr id="4" name="TextBox 3"/>
          <p:cNvSpPr txBox="1"/>
          <p:nvPr/>
        </p:nvSpPr>
        <p:spPr>
          <a:xfrm>
            <a:off x="457200" y="2057400"/>
            <a:ext cx="3733800" cy="2862322"/>
          </a:xfrm>
          <a:prstGeom prst="rect">
            <a:avLst/>
          </a:prstGeom>
          <a:noFill/>
        </p:spPr>
        <p:txBody>
          <a:bodyPr wrap="square" rtlCol="0">
            <a:spAutoFit/>
          </a:bodyPr>
          <a:lstStyle/>
          <a:p>
            <a:r>
              <a:rPr lang="en-US" dirty="0" smtClean="0"/>
              <a:t>Effect of cumulative shocks on the PZT-5 (PIND sensors)</a:t>
            </a:r>
          </a:p>
          <a:p>
            <a:endParaRPr lang="en-US" dirty="0" smtClean="0"/>
          </a:p>
          <a:p>
            <a:r>
              <a:rPr lang="en-US" dirty="0" smtClean="0"/>
              <a:t>Center = competitor’s sensor after cumulative shocks.  Shell (behind) and accelerometer (left).</a:t>
            </a:r>
          </a:p>
          <a:p>
            <a:endParaRPr lang="en-US" dirty="0" smtClean="0"/>
          </a:p>
          <a:p>
            <a:r>
              <a:rPr lang="en-US" dirty="0" smtClean="0"/>
              <a:t>Right = B&amp;W PIND Sensor </a:t>
            </a:r>
          </a:p>
          <a:p>
            <a:r>
              <a:rPr lang="en-US" dirty="0" smtClean="0"/>
              <a:t>(micro-cracking never observed in over 40 years of manufacture)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209800" y="1828800"/>
            <a:ext cx="4419600" cy="3315598"/>
          </a:xfrm>
          <a:prstGeom prst="rect">
            <a:avLst/>
          </a:prstGeom>
          <a:noFill/>
          <a:ln w="9525">
            <a:noFill/>
            <a:miter lim="800000"/>
            <a:headEnd/>
            <a:tailEnd/>
          </a:ln>
          <a:effectLst/>
        </p:spPr>
      </p:pic>
      <p:sp>
        <p:nvSpPr>
          <p:cNvPr id="5" name="Title 1"/>
          <p:cNvSpPr>
            <a:spLocks noGrp="1"/>
          </p:cNvSpPr>
          <p:nvPr>
            <p:ph type="title"/>
          </p:nvPr>
        </p:nvSpPr>
        <p:spPr>
          <a:xfrm>
            <a:off x="457200" y="381000"/>
            <a:ext cx="8229600" cy="1143000"/>
          </a:xfrm>
        </p:spPr>
        <p:txBody>
          <a:bodyPr/>
          <a:lstStyle/>
          <a:p>
            <a:r>
              <a:rPr lang="en-US" dirty="0" smtClean="0"/>
              <a:t>UB Lid Removed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 BACKGROUND</a:t>
            </a:r>
            <a:endParaRPr lang="en-US" dirty="0"/>
          </a:p>
        </p:txBody>
      </p:sp>
      <p:sp>
        <p:nvSpPr>
          <p:cNvPr id="5" name="Content Placeholder 4"/>
          <p:cNvSpPr>
            <a:spLocks noGrp="1"/>
          </p:cNvSpPr>
          <p:nvPr>
            <p:ph idx="1"/>
          </p:nvPr>
        </p:nvSpPr>
        <p:spPr/>
        <p:txBody>
          <a:bodyPr>
            <a:normAutofit/>
          </a:bodyPr>
          <a:lstStyle/>
          <a:p>
            <a:r>
              <a:rPr lang="en-US" dirty="0" smtClean="0"/>
              <a:t>“UB” Packages are one of the smallest semiconductor devices ever subjected to the PIND test</a:t>
            </a:r>
          </a:p>
          <a:p>
            <a:r>
              <a:rPr lang="en-US" dirty="0" smtClean="0"/>
              <a:t>0.12”L x 0.10”W x 0.05”H with internal cavity Height of 0.015”</a:t>
            </a:r>
          </a:p>
          <a:p>
            <a:r>
              <a:rPr lang="en-US" dirty="0" smtClean="0"/>
              <a:t>PIND test at &gt;150 Hz per MIL-STD</a:t>
            </a:r>
            <a:endParaRPr lang="en-US" dirty="0"/>
          </a:p>
          <a:p>
            <a:r>
              <a:rPr lang="en-US" dirty="0" smtClean="0"/>
              <a:t>Due to small architecture and miniscule cavity, it can be daunting to find loose particles inside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863600" y="914400"/>
            <a:ext cx="7518400" cy="5638800"/>
          </a:xfrm>
          <a:prstGeom prst="rect">
            <a:avLst/>
          </a:prstGeom>
          <a:noFill/>
          <a:ln w="9525">
            <a:noFill/>
            <a:miter lim="800000"/>
            <a:headEnd/>
            <a:tailEnd/>
          </a:ln>
          <a:effectLst/>
        </p:spPr>
      </p:pic>
      <p:sp>
        <p:nvSpPr>
          <p:cNvPr id="5" name="Title 1"/>
          <p:cNvSpPr>
            <a:spLocks noGrp="1"/>
          </p:cNvSpPr>
          <p:nvPr>
            <p:ph type="title"/>
          </p:nvPr>
        </p:nvSpPr>
        <p:spPr>
          <a:xfrm>
            <a:off x="457200" y="0"/>
            <a:ext cx="8229600" cy="1143000"/>
          </a:xfrm>
        </p:spPr>
        <p:txBody>
          <a:bodyPr/>
          <a:lstStyle/>
          <a:p>
            <a:r>
              <a:rPr lang="en-US" dirty="0" smtClean="0"/>
              <a:t>UB X60 Mag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QUESTIONS POSED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the optimal vibration frequency?</a:t>
            </a:r>
            <a:endParaRPr lang="en-US" dirty="0"/>
          </a:p>
          <a:p>
            <a:pPr marL="514350" indent="-514350" algn="ctr">
              <a:buNone/>
            </a:pPr>
            <a:r>
              <a:rPr lang="en-US" dirty="0" smtClean="0"/>
              <a:t>130Hz</a:t>
            </a:r>
          </a:p>
          <a:p>
            <a:pPr marL="514350" indent="-514350">
              <a:buAutoNum type="arabicPeriod" startAt="2"/>
            </a:pPr>
            <a:r>
              <a:rPr lang="en-US" dirty="0" smtClean="0"/>
              <a:t>Does increased mechanical shock improve detection?</a:t>
            </a:r>
            <a:endParaRPr lang="en-US" dirty="0"/>
          </a:p>
          <a:p>
            <a:pPr marL="514350" indent="-514350" algn="ctr">
              <a:buNone/>
            </a:pPr>
            <a:r>
              <a:rPr lang="en-US" dirty="0" smtClean="0"/>
              <a:t>No</a:t>
            </a:r>
          </a:p>
          <a:p>
            <a:pPr marL="514350" indent="-514350">
              <a:buAutoNum type="arabicPeriod" startAt="3"/>
            </a:pPr>
            <a:r>
              <a:rPr lang="en-US" dirty="0" smtClean="0"/>
              <a:t>Does simultaneous shock improve detection?</a:t>
            </a:r>
          </a:p>
          <a:p>
            <a:pPr marL="514350" indent="-514350" algn="ctr">
              <a:buNone/>
            </a:pPr>
            <a:r>
              <a:rPr lang="en-US" dirty="0" smtClean="0"/>
              <a:t>Yes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362200" y="838200"/>
            <a:ext cx="4343400" cy="5791200"/>
          </a:xfrm>
          <a:prstGeom prst="rect">
            <a:avLst/>
          </a:prstGeom>
          <a:noFill/>
          <a:ln w="9525">
            <a:noFill/>
            <a:miter lim="800000"/>
            <a:headEnd/>
            <a:tailEnd/>
          </a:ln>
          <a:effectLst/>
        </p:spPr>
      </p:pic>
      <p:sp>
        <p:nvSpPr>
          <p:cNvPr id="5" name="Title 1"/>
          <p:cNvSpPr>
            <a:spLocks noGrp="1"/>
          </p:cNvSpPr>
          <p:nvPr>
            <p:ph type="title"/>
          </p:nvPr>
        </p:nvSpPr>
        <p:spPr>
          <a:xfrm>
            <a:off x="457200" y="-76200"/>
            <a:ext cx="8229600" cy="1143000"/>
          </a:xfrm>
        </p:spPr>
        <p:txBody>
          <a:bodyPr/>
          <a:lstStyle/>
          <a:p>
            <a:r>
              <a:rPr lang="en-US" dirty="0" smtClean="0"/>
              <a:t>PIND Test Set-up</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smtClean="0"/>
              <a:t>MIL-STD-750 TM 2052 PIND OPTIMIZATION FOR “UB” PACKAGES</a:t>
            </a:r>
            <a:endParaRPr lang="en-US" sz="2400" dirty="0"/>
          </a:p>
        </p:txBody>
      </p:sp>
      <p:pic>
        <p:nvPicPr>
          <p:cNvPr id="1027" name="Picture 3"/>
          <p:cNvPicPr>
            <a:picLocks noChangeAspect="1" noChangeArrowheads="1"/>
          </p:cNvPicPr>
          <p:nvPr/>
        </p:nvPicPr>
        <p:blipFill>
          <a:blip r:embed="rId2" cstate="print"/>
          <a:srcRect/>
          <a:stretch>
            <a:fillRect/>
          </a:stretch>
        </p:blipFill>
        <p:spPr bwMode="auto">
          <a:xfrm>
            <a:off x="1905000" y="762000"/>
            <a:ext cx="5381625" cy="59466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of Testing</a:t>
            </a:r>
            <a:endParaRPr lang="en-US" dirty="0"/>
          </a:p>
        </p:txBody>
      </p:sp>
      <p:sp>
        <p:nvSpPr>
          <p:cNvPr id="3" name="Content Placeholder 2"/>
          <p:cNvSpPr>
            <a:spLocks noGrp="1"/>
          </p:cNvSpPr>
          <p:nvPr>
            <p:ph idx="1"/>
          </p:nvPr>
        </p:nvSpPr>
        <p:spPr/>
        <p:txBody>
          <a:bodyPr/>
          <a:lstStyle/>
          <a:p>
            <a:r>
              <a:rPr lang="en-US" dirty="0" smtClean="0"/>
              <a:t>24 UB Packages PIND tested at 80-150Hz vibrations in 10Hz intervals</a:t>
            </a:r>
            <a:endParaRPr lang="en-US" dirty="0"/>
          </a:p>
          <a:p>
            <a:r>
              <a:rPr lang="en-US" dirty="0" smtClean="0"/>
              <a:t>Packages were divided in two groups: 12 Packages tested in ascending frequency, 12 in descending frequency</a:t>
            </a:r>
          </a:p>
          <a:p>
            <a:r>
              <a:rPr lang="en-US" dirty="0" smtClean="0"/>
              <a:t>After 3 runs (frequencies), the packages were allowed to rest under an ionizing fan for 18 hours.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TotalTime>
  <Words>707</Words>
  <Application>Microsoft Office PowerPoint</Application>
  <PresentationFormat>On-screen Show (4:3)</PresentationFormat>
  <Paragraphs>94</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Worksheet</vt:lpstr>
      <vt:lpstr>JEDEC 2018 PIND Testing of UB Devices </vt:lpstr>
      <vt:lpstr> SUMMARY MIL-STD-750 TM2052 PIND TESTING </vt:lpstr>
      <vt:lpstr>UB Lid Removed</vt:lpstr>
      <vt:lpstr>SUMMARY - BACKGROUND</vt:lpstr>
      <vt:lpstr>UB X60 Mag</vt:lpstr>
      <vt:lpstr>SUMMARY – QUESTIONS POSED</vt:lpstr>
      <vt:lpstr>PIND Test Set-up</vt:lpstr>
      <vt:lpstr>MIL-STD-750 TM 2052 PIND OPTIMIZATION FOR “UB” PACKAGES</vt:lpstr>
      <vt:lpstr>Synopsis of Testing</vt:lpstr>
      <vt:lpstr>Slide 10</vt:lpstr>
      <vt:lpstr>Slide 11</vt:lpstr>
      <vt:lpstr>Synopsis of Testing (Continued)</vt:lpstr>
      <vt:lpstr>Synopsis of Testing</vt:lpstr>
      <vt:lpstr>UB Shock</vt:lpstr>
      <vt:lpstr>8000Gs @ 0.1 ms</vt:lpstr>
      <vt:lpstr>MIL-STD-750 TM 2052 PIND OPTIMIZATION FOR “UB” PACKAGES</vt:lpstr>
      <vt:lpstr>Slide 17</vt:lpstr>
      <vt:lpstr>Slide 18</vt:lpstr>
      <vt:lpstr>MIL-STD-750 TM 2052 PIND OPTIMIZATION FOR “UB” PACKAGES</vt:lpstr>
      <vt:lpstr>Slide 20</vt:lpstr>
      <vt:lpstr>Synopsis of Testing (Continued)</vt:lpstr>
      <vt:lpstr>Slide 22</vt:lpstr>
      <vt:lpstr>Slide 23</vt:lpstr>
      <vt:lpstr>Impulse</vt:lpstr>
      <vt:lpstr>Slide 25</vt:lpstr>
      <vt:lpstr>Summary</vt:lpstr>
      <vt:lpstr>Slide 27</vt:lpstr>
      <vt:lpstr>Micro-cracking</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JEDEC 2018</dc:title>
  <dc:creator>Garry Black</dc:creator>
  <cp:lastModifiedBy>Garry Black</cp:lastModifiedBy>
  <cp:revision>91</cp:revision>
  <dcterms:created xsi:type="dcterms:W3CDTF">2018-05-29T22:33:16Z</dcterms:created>
  <dcterms:modified xsi:type="dcterms:W3CDTF">2018-07-25T23:36:56Z</dcterms:modified>
</cp:coreProperties>
</file>